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97" r:id="rId2"/>
    <p:sldId id="290" r:id="rId3"/>
    <p:sldId id="295" r:id="rId4"/>
    <p:sldId id="296" r:id="rId5"/>
    <p:sldId id="286" r:id="rId6"/>
    <p:sldId id="287" r:id="rId7"/>
    <p:sldId id="294" r:id="rId8"/>
    <p:sldId id="292" r:id="rId9"/>
    <p:sldId id="293" r:id="rId10"/>
    <p:sldId id="288" r:id="rId11"/>
    <p:sldId id="298" r:id="rId12"/>
  </p:sldIdLst>
  <p:sldSz cx="12192000" cy="6858000"/>
  <p:notesSz cx="6858000" cy="9144000"/>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VS Bara Alessandra (Sachbearbeiterin)" initials="DBA(" lastIdx="1" clrIdx="0">
    <p:extLst>
      <p:ext uri="{19B8F6BF-5375-455C-9EA6-DF929625EA0E}">
        <p15:presenceInfo xmlns:p15="http://schemas.microsoft.com/office/powerpoint/2012/main" userId="DVS Bara Alessandra (Sachbearbeite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2C7"/>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8" autoAdjust="0"/>
    <p:restoredTop sz="79938" autoAdjust="0"/>
  </p:normalViewPr>
  <p:slideViewPr>
    <p:cSldViewPr snapToGrid="0">
      <p:cViewPr varScale="1">
        <p:scale>
          <a:sx n="129" d="100"/>
          <a:sy n="129" d="100"/>
        </p:scale>
        <p:origin x="1472" y="84"/>
      </p:cViewPr>
      <p:guideLst/>
    </p:cSldViewPr>
  </p:slideViewPr>
  <p:outlineViewPr>
    <p:cViewPr>
      <p:scale>
        <a:sx n="33" d="100"/>
        <a:sy n="33" d="100"/>
      </p:scale>
      <p:origin x="0" y="-16578"/>
    </p:cViewPr>
  </p:outlineViewPr>
  <p:notesTextViewPr>
    <p:cViewPr>
      <p:scale>
        <a:sx n="1" d="1"/>
        <a:sy n="1" d="1"/>
      </p:scale>
      <p:origin x="0" y="0"/>
    </p:cViewPr>
  </p:notesTextViewPr>
  <p:notesViewPr>
    <p:cSldViewPr snapToGrid="0">
      <p:cViewPr varScale="1">
        <p:scale>
          <a:sx n="96" d="100"/>
          <a:sy n="9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05T10:48:32.190" idx="1">
    <p:pos x="10" y="10"/>
    <p:text>Wichtig:
Dokument vor dem Bearbeiten lokal abspeichern! -&gt; Datei, Speichern unter und dann via drag&amp;drop in Axioma ziehen.</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8B0177-EEAD-467F-A696-33021A3737BE}" type="datetimeFigureOut">
              <a:rPr lang="de-CH" smtClean="0"/>
              <a:t>24.05.2024</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326137-33AE-42AD-9CFF-625B8FDFB1AD}" type="slidenum">
              <a:rPr lang="de-CH" smtClean="0"/>
              <a:t>‹Nr.›</a:t>
            </a:fld>
            <a:endParaRPr lang="de-CH"/>
          </a:p>
        </p:txBody>
      </p:sp>
    </p:spTree>
    <p:extLst>
      <p:ext uri="{BB962C8B-B14F-4D97-AF65-F5344CB8AC3E}">
        <p14:creationId xmlns:p14="http://schemas.microsoft.com/office/powerpoint/2010/main" val="428450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E307-2EED-41DC-B960-7F893A5ED0C7}" type="datetimeFigureOut">
              <a:rPr lang="de-CH" smtClean="0"/>
              <a:t>24.05.2024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FF4FE-F8FC-4C1D-BEE1-E343905C3304}" type="slidenum">
              <a:rPr lang="de-CH" smtClean="0"/>
              <a:t>‹Nr.›</a:t>
            </a:fld>
            <a:endParaRPr lang="de-CH"/>
          </a:p>
        </p:txBody>
      </p:sp>
    </p:spTree>
    <p:extLst>
      <p:ext uri="{BB962C8B-B14F-4D97-AF65-F5344CB8AC3E}">
        <p14:creationId xmlns:p14="http://schemas.microsoft.com/office/powerpoint/2010/main" val="296752382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baseline="0" dirty="0" smtClean="0">
                <a:solidFill>
                  <a:schemeClr val="tx1"/>
                </a:solidFill>
                <a:latin typeface="Arial" charset="0"/>
                <a:ea typeface="Adobe Heiti Std R" pitchFamily="34" charset="-128"/>
                <a:cs typeface="Times New Roman" pitchFamily="18" charset="0"/>
              </a:rPr>
              <a:t>Ziel des Übertrittsverfahrens ist es, das richtige schulische Angebot für jeden Schüler / jede Schülerin zu finden. Es gilt Über- oder Unterforderung zu vermeiden. Als Angebote stehen die Sekundarschule oder das Langzeitgymnasium zur Verfügung.</a:t>
            </a:r>
            <a:endParaRPr lang="de-DE" sz="1200" kern="1200" dirty="0" smtClean="0">
              <a:solidFill>
                <a:schemeClr val="tx1"/>
              </a:solidFill>
              <a:latin typeface="Arial" charset="0"/>
              <a:ea typeface="Adobe Heiti Std R" pitchFamily="34" charset="-128"/>
              <a:cs typeface="Times New Roman" pitchFamily="18" charset="0"/>
            </a:endParaRPr>
          </a:p>
          <a:p>
            <a:r>
              <a:rPr lang="de-CH" dirty="0" smtClean="0"/>
              <a:t>Beide Richtungen</a:t>
            </a:r>
            <a:r>
              <a:rPr lang="de-CH" baseline="0" dirty="0" smtClean="0"/>
              <a:t> werde ich Ihnen vorstellen. Ferner finden Sie auf unserer Website Informationen zur Berufsbildung. Das Übertrittsverfahren und seine Richtlinien wurde Ihnen in der 5. Klasse von der Klassenlehrperson bereits vorgestellt und ist deshalb nicht mehr Thema dieser Information.</a:t>
            </a:r>
          </a:p>
          <a:p>
            <a:endParaRPr lang="de-CH" dirty="0"/>
          </a:p>
        </p:txBody>
      </p:sp>
      <p:sp>
        <p:nvSpPr>
          <p:cNvPr id="4" name="Kopfzeilenplatzhalter 3"/>
          <p:cNvSpPr>
            <a:spLocks noGrp="1"/>
          </p:cNvSpPr>
          <p:nvPr>
            <p:ph type="hdr" sz="quarter" idx="10"/>
          </p:nvPr>
        </p:nvSpPr>
        <p:spPr/>
        <p:txBody>
          <a:bodyPr/>
          <a:lstStyle/>
          <a:p>
            <a:pPr>
              <a:defRPr/>
            </a:pPr>
            <a:endParaRPr lang="de-CH"/>
          </a:p>
        </p:txBody>
      </p:sp>
      <p:sp>
        <p:nvSpPr>
          <p:cNvPr id="5" name="Foliennummernplatzhalter 4"/>
          <p:cNvSpPr>
            <a:spLocks noGrp="1"/>
          </p:cNvSpPr>
          <p:nvPr>
            <p:ph type="sldNum" sz="quarter" idx="11"/>
          </p:nvPr>
        </p:nvSpPr>
        <p:spPr/>
        <p:txBody>
          <a:bodyPr/>
          <a:lstStyle/>
          <a:p>
            <a:pPr>
              <a:defRPr/>
            </a:pPr>
            <a:fld id="{F6BDE587-1257-4E1F-9840-BC92ACDA91F0}" type="slidenum">
              <a:rPr lang="de-CH" smtClean="0"/>
              <a:pPr>
                <a:defRPr/>
              </a:pPr>
              <a:t>2</a:t>
            </a:fld>
            <a:endParaRPr lang="de-CH"/>
          </a:p>
        </p:txBody>
      </p:sp>
    </p:spTree>
    <p:extLst>
      <p:ext uri="{BB962C8B-B14F-4D97-AF65-F5344CB8AC3E}">
        <p14:creationId xmlns:p14="http://schemas.microsoft.com/office/powerpoint/2010/main" val="238385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3</a:t>
            </a:fld>
            <a:endParaRPr lang="de-CH"/>
          </a:p>
        </p:txBody>
      </p:sp>
    </p:spTree>
    <p:extLst>
      <p:ext uri="{BB962C8B-B14F-4D97-AF65-F5344CB8AC3E}">
        <p14:creationId xmlns:p14="http://schemas.microsoft.com/office/powerpoint/2010/main" val="88169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CH" b="0" dirty="0" smtClean="0">
              <a:solidFill>
                <a:schemeClr val="tx1"/>
              </a:solidFill>
            </a:endParaRPr>
          </a:p>
          <a:p>
            <a:endParaRPr lang="de-CH" dirty="0"/>
          </a:p>
        </p:txBody>
      </p:sp>
      <p:sp>
        <p:nvSpPr>
          <p:cNvPr id="4" name="Foliennummernplatzhalter 3"/>
          <p:cNvSpPr>
            <a:spLocks noGrp="1"/>
          </p:cNvSpPr>
          <p:nvPr>
            <p:ph type="sldNum" sz="quarter" idx="10"/>
          </p:nvPr>
        </p:nvSpPr>
        <p:spPr/>
        <p:txBody>
          <a:bodyPr/>
          <a:lstStyle/>
          <a:p>
            <a:fld id="{D8FFF4FE-F8FC-4C1D-BEE1-E343905C3304}" type="slidenum">
              <a:rPr lang="de-CH" smtClean="0"/>
              <a:t>4</a:t>
            </a:fld>
            <a:endParaRPr lang="de-CH"/>
          </a:p>
        </p:txBody>
      </p:sp>
    </p:spTree>
    <p:extLst>
      <p:ext uri="{BB962C8B-B14F-4D97-AF65-F5344CB8AC3E}">
        <p14:creationId xmlns:p14="http://schemas.microsoft.com/office/powerpoint/2010/main" val="27949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Worauf</a:t>
            </a:r>
            <a:r>
              <a:rPr lang="de-DE" sz="1200" baseline="0" dirty="0" smtClean="0"/>
              <a:t> legt die </a:t>
            </a:r>
            <a:r>
              <a:rPr lang="de-DE" sz="1200" dirty="0" smtClean="0"/>
              <a:t>Sekundarschule besonders Wert? Die Sekundarschule ermöglicht den Lernenden die Fächer </a:t>
            </a:r>
            <a:r>
              <a:rPr lang="de-DE" sz="1200" dirty="0" err="1" smtClean="0"/>
              <a:t>gemäss</a:t>
            </a:r>
            <a:r>
              <a:rPr lang="de-DE" sz="1200" dirty="0" smtClean="0"/>
              <a:t> ihrem persönlichen Leistungsprofil zu besuchen.</a:t>
            </a:r>
          </a:p>
          <a:p>
            <a:r>
              <a:rPr lang="de-DE" sz="1200" dirty="0" smtClean="0"/>
              <a:t>Sie bereitet die Lernenden entsprechend ihrem schulischen Leistungsvermögen und ihren Berufszielen auf die Berufsbildung, auf weiterführende Schulen oder das Kurzzeitgymnasium vor.</a:t>
            </a:r>
          </a:p>
          <a:p>
            <a:r>
              <a:rPr lang="de-DE" sz="1200" dirty="0" smtClean="0"/>
              <a:t>Die Sekundarschule begleitet die Lernenden bei der Berufsfindung. In der 3. Sekundarklasse kann bei</a:t>
            </a:r>
            <a:r>
              <a:rPr lang="de-DE" sz="1200" baseline="0" dirty="0" smtClean="0"/>
              <a:t> technisch-gewerblicher Berufen bereits mit der Berufsmatura begonnen werden.</a:t>
            </a:r>
            <a:endParaRPr lang="de-DE" sz="1200" dirty="0" smtClean="0"/>
          </a:p>
          <a:p>
            <a:r>
              <a:rPr lang="de-DE" sz="1200" dirty="0" smtClean="0"/>
              <a:t>Neben den fachlichen Kompetenzen wird den überfachlichen Kompetenzen wie z.B. selbständig arbeiten, respektvoll mit anderen umgehen und Regeln einhalten </a:t>
            </a:r>
            <a:r>
              <a:rPr lang="de-DE" sz="1200" dirty="0" err="1" smtClean="0"/>
              <a:t>grosse</a:t>
            </a:r>
            <a:r>
              <a:rPr lang="de-DE" sz="1200" dirty="0" smtClean="0"/>
              <a:t> Beachtung geschenkt.</a:t>
            </a:r>
          </a:p>
          <a:p>
            <a:endParaRPr lang="de-CH" dirty="0"/>
          </a:p>
        </p:txBody>
      </p:sp>
      <p:sp>
        <p:nvSpPr>
          <p:cNvPr id="4" name="Kopfzeilenplatzhalter 3"/>
          <p:cNvSpPr>
            <a:spLocks noGrp="1"/>
          </p:cNvSpPr>
          <p:nvPr>
            <p:ph type="hdr" sz="quarter" idx="10"/>
          </p:nvPr>
        </p:nvSpPr>
        <p:spPr/>
        <p:txBody>
          <a:bodyPr/>
          <a:lstStyle/>
          <a:p>
            <a:pPr>
              <a:defRPr/>
            </a:pPr>
            <a:endParaRPr lang="de-CH"/>
          </a:p>
        </p:txBody>
      </p:sp>
      <p:sp>
        <p:nvSpPr>
          <p:cNvPr id="5" name="Foliennummernplatzhalter 4"/>
          <p:cNvSpPr>
            <a:spLocks noGrp="1"/>
          </p:cNvSpPr>
          <p:nvPr>
            <p:ph type="sldNum" sz="quarter" idx="11"/>
          </p:nvPr>
        </p:nvSpPr>
        <p:spPr/>
        <p:txBody>
          <a:bodyPr/>
          <a:lstStyle/>
          <a:p>
            <a:pPr>
              <a:defRPr/>
            </a:pPr>
            <a:fld id="{F6BDE587-1257-4E1F-9840-BC92ACDA91F0}" type="slidenum">
              <a:rPr lang="de-CH" smtClean="0"/>
              <a:pPr>
                <a:defRPr/>
              </a:pPr>
              <a:t>5</a:t>
            </a:fld>
            <a:endParaRPr lang="de-CH"/>
          </a:p>
        </p:txBody>
      </p:sp>
    </p:spTree>
    <p:extLst>
      <p:ext uri="{BB962C8B-B14F-4D97-AF65-F5344CB8AC3E}">
        <p14:creationId xmlns:p14="http://schemas.microsoft.com/office/powerpoint/2010/main" val="44128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dirty="0" smtClean="0"/>
              <a:t>Was macht die Sekundarschule besonders? </a:t>
            </a:r>
            <a:r>
              <a:rPr lang="de-DE" sz="1200" dirty="0" smtClean="0">
                <a:solidFill>
                  <a:srgbClr val="000000"/>
                </a:solidFill>
              </a:rPr>
              <a:t>Die Klassenlehrperson begleitet die Klasse meistens während allen drei Schuljahren.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rgbClr val="000000"/>
                </a:solidFill>
              </a:rPr>
              <a:t>Die Fächer Deutsch, Französisch, Englisch und Mathematik werden in separaten Niveau-Gruppen </a:t>
            </a:r>
            <a:r>
              <a:rPr lang="de-DE" sz="1200" dirty="0" err="1" smtClean="0">
                <a:solidFill>
                  <a:srgbClr val="000000"/>
                </a:solidFill>
              </a:rPr>
              <a:t>ausserhalb</a:t>
            </a:r>
            <a:r>
              <a:rPr lang="de-DE" sz="1200" dirty="0" smtClean="0">
                <a:solidFill>
                  <a:srgbClr val="000000"/>
                </a:solidFill>
              </a:rPr>
              <a:t> der Stammklasse unterrichtet und beurteilt.</a:t>
            </a:r>
          </a:p>
          <a:p>
            <a:pPr lvl="0"/>
            <a:r>
              <a:rPr lang="de-DE" sz="1200" dirty="0" smtClean="0">
                <a:solidFill>
                  <a:srgbClr val="000000"/>
                </a:solidFill>
              </a:rPr>
              <a:t>Jedes Kind wird so seinem Niveau entsprechend gefördert.</a:t>
            </a:r>
          </a:p>
          <a:p>
            <a:r>
              <a:rPr lang="de-DE" sz="1200" dirty="0" smtClean="0">
                <a:solidFill>
                  <a:srgbClr val="000000"/>
                </a:solidFill>
              </a:rPr>
              <a:t>Vor allem schulisch schwächere Lernende </a:t>
            </a:r>
            <a:r>
              <a:rPr lang="de-DE" sz="1200" baseline="0" dirty="0" smtClean="0">
                <a:solidFill>
                  <a:srgbClr val="000000"/>
                </a:solidFill>
              </a:rPr>
              <a:t>erhalten mit der integrativen Förderung zusätzliche Unterstützung.</a:t>
            </a:r>
            <a:endParaRPr lang="de-DE" sz="1200" dirty="0" smtClean="0">
              <a:solidFill>
                <a:srgbClr val="000000"/>
              </a:solidFill>
            </a:endParaRPr>
          </a:p>
          <a:p>
            <a:endParaRPr lang="de-CH" dirty="0"/>
          </a:p>
        </p:txBody>
      </p:sp>
      <p:sp>
        <p:nvSpPr>
          <p:cNvPr id="4" name="Kopfzeilenplatzhalter 3"/>
          <p:cNvSpPr>
            <a:spLocks noGrp="1"/>
          </p:cNvSpPr>
          <p:nvPr>
            <p:ph type="hdr" sz="quarter" idx="10"/>
          </p:nvPr>
        </p:nvSpPr>
        <p:spPr/>
        <p:txBody>
          <a:bodyPr/>
          <a:lstStyle/>
          <a:p>
            <a:pPr>
              <a:defRPr/>
            </a:pPr>
            <a:endParaRPr lang="de-CH"/>
          </a:p>
        </p:txBody>
      </p:sp>
      <p:sp>
        <p:nvSpPr>
          <p:cNvPr id="5" name="Foliennummernplatzhalter 4"/>
          <p:cNvSpPr>
            <a:spLocks noGrp="1"/>
          </p:cNvSpPr>
          <p:nvPr>
            <p:ph type="sldNum" sz="quarter" idx="11"/>
          </p:nvPr>
        </p:nvSpPr>
        <p:spPr/>
        <p:txBody>
          <a:bodyPr/>
          <a:lstStyle/>
          <a:p>
            <a:pPr>
              <a:defRPr/>
            </a:pPr>
            <a:fld id="{F6BDE587-1257-4E1F-9840-BC92ACDA91F0}" type="slidenum">
              <a:rPr lang="de-CH" smtClean="0"/>
              <a:pPr>
                <a:defRPr/>
              </a:pPr>
              <a:t>6</a:t>
            </a:fld>
            <a:endParaRPr lang="de-CH"/>
          </a:p>
        </p:txBody>
      </p:sp>
    </p:spTree>
    <p:extLst>
      <p:ext uri="{BB962C8B-B14F-4D97-AF65-F5344CB8AC3E}">
        <p14:creationId xmlns:p14="http://schemas.microsoft.com/office/powerpoint/2010/main" val="178757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smtClean="0"/>
              <a:t>Im</a:t>
            </a:r>
            <a:r>
              <a:rPr lang="de-CH" baseline="0" dirty="0" smtClean="0"/>
              <a:t> Übertrittsverfahren ist es wichtig, dass Sie zusammen mit Ihrem Kind und der Klassenlehrperson das Schulangebot wählen, welches zum jetzigen Zeitpunkt das richtige für Ihr Kind ist. Das schweizerische Bildungssystem ermöglicht  zu jedem Zeitpunkt den Einstieg in ein anderes Schulangebot. Für die jetzige Entscheidung gilt Folgendes: Lernende, welche eher eine praktische Ausbildung anstreben oder sich noch nicht sicher sind, in welche Richtung sie einmal gehen möchten, </a:t>
            </a:r>
            <a:r>
              <a:rPr lang="de-CH" baseline="0" smtClean="0"/>
              <a:t>besuchen eher die </a:t>
            </a:r>
            <a:r>
              <a:rPr lang="de-CH" baseline="0" dirty="0" smtClean="0"/>
              <a:t>Sekundarschule.</a:t>
            </a:r>
            <a:endParaRPr lang="de-CH" dirty="0" smtClean="0"/>
          </a:p>
          <a:p>
            <a:endParaRPr lang="de-CH" dirty="0"/>
          </a:p>
        </p:txBody>
      </p:sp>
      <p:sp>
        <p:nvSpPr>
          <p:cNvPr id="4" name="Kopfzeilenplatzhalter 3"/>
          <p:cNvSpPr>
            <a:spLocks noGrp="1"/>
          </p:cNvSpPr>
          <p:nvPr>
            <p:ph type="hdr" sz="quarter" idx="10"/>
          </p:nvPr>
        </p:nvSpPr>
        <p:spPr/>
        <p:txBody>
          <a:bodyPr/>
          <a:lstStyle/>
          <a:p>
            <a:pPr>
              <a:defRPr/>
            </a:pPr>
            <a:endParaRPr lang="de-CH"/>
          </a:p>
        </p:txBody>
      </p:sp>
      <p:sp>
        <p:nvSpPr>
          <p:cNvPr id="5" name="Foliennummernplatzhalter 4"/>
          <p:cNvSpPr>
            <a:spLocks noGrp="1"/>
          </p:cNvSpPr>
          <p:nvPr>
            <p:ph type="sldNum" sz="quarter" idx="11"/>
          </p:nvPr>
        </p:nvSpPr>
        <p:spPr/>
        <p:txBody>
          <a:bodyPr/>
          <a:lstStyle/>
          <a:p>
            <a:pPr>
              <a:defRPr/>
            </a:pPr>
            <a:fld id="{F6BDE587-1257-4E1F-9840-BC92ACDA91F0}" type="slidenum">
              <a:rPr lang="de-CH" smtClean="0"/>
              <a:pPr>
                <a:defRPr/>
              </a:pPr>
              <a:t>7</a:t>
            </a:fld>
            <a:endParaRPr lang="de-CH"/>
          </a:p>
        </p:txBody>
      </p:sp>
    </p:spTree>
    <p:extLst>
      <p:ext uri="{BB962C8B-B14F-4D97-AF65-F5344CB8AC3E}">
        <p14:creationId xmlns:p14="http://schemas.microsoft.com/office/powerpoint/2010/main" val="318526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10</a:t>
            </a:fld>
            <a:endParaRPr lang="de-CH"/>
          </a:p>
        </p:txBody>
      </p:sp>
    </p:spTree>
    <p:extLst>
      <p:ext uri="{BB962C8B-B14F-4D97-AF65-F5344CB8AC3E}">
        <p14:creationId xmlns:p14="http://schemas.microsoft.com/office/powerpoint/2010/main" val="214638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Absender">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200" y="3338338"/>
            <a:ext cx="11160000" cy="2880000"/>
          </a:xfrm>
        </p:spPr>
        <p:txBody>
          <a:bodyPr>
            <a:normAutofit/>
          </a:bodyPr>
          <a:lstStyle>
            <a:lvl1pPr marL="0" indent="0" algn="l">
              <a:buNone/>
              <a:defRPr sz="3200" i="1">
                <a:solidFill>
                  <a:schemeClr val="bg1">
                    <a:lumMod val="65000"/>
                  </a:schemeClr>
                </a:solidFill>
                <a:latin typeface="+mn-lt"/>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5" name="Fußzeilenplatzhalter 4"/>
          <p:cNvSpPr>
            <a:spLocks noGrp="1"/>
          </p:cNvSpPr>
          <p:nvPr>
            <p:ph type="ftr" sz="quarter" idx="11"/>
          </p:nvPr>
        </p:nvSpPr>
        <p:spPr>
          <a:xfrm>
            <a:off x="2232000" y="6372000"/>
            <a:ext cx="7920000" cy="360000"/>
          </a:xfrm>
        </p:spPr>
        <p:txBody>
          <a:bodyPr/>
          <a:lstStyle/>
          <a:p>
            <a:endParaRPr lang="de-CH" dirty="0"/>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8" name="Titelplatzhalter 1"/>
          <p:cNvSpPr>
            <a:spLocks noGrp="1"/>
          </p:cNvSpPr>
          <p:nvPr>
            <p:ph type="title"/>
          </p:nvPr>
        </p:nvSpPr>
        <p:spPr>
          <a:xfrm>
            <a:off x="619200" y="2402338"/>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7" name="Textplatzhalter 7"/>
          <p:cNvSpPr>
            <a:spLocks noGrp="1"/>
          </p:cNvSpPr>
          <p:nvPr>
            <p:ph type="body" sz="quarter" idx="13" hasCustomPrompt="1"/>
          </p:nvPr>
        </p:nvSpPr>
        <p:spPr>
          <a:xfrm>
            <a:off x="619199" y="964574"/>
            <a:ext cx="6242919" cy="1094885"/>
          </a:xfrm>
        </p:spPr>
        <p:txBody>
          <a:bodyPr>
            <a:normAutofit/>
          </a:bodyPr>
          <a:lstStyle>
            <a:lvl1pPr marL="0" indent="0">
              <a:lnSpc>
                <a:spcPct val="100000"/>
              </a:lnSpc>
              <a:spcBef>
                <a:spcPts val="0"/>
              </a:spcBef>
              <a:buFont typeface="Arial" panose="020B0604020202020204" pitchFamily="34" charset="0"/>
              <a:buNone/>
              <a:defRPr sz="1600">
                <a:latin typeface="+mn-lt"/>
              </a:defRPr>
            </a:lvl1pPr>
          </a:lstStyle>
          <a:p>
            <a:r>
              <a:rPr lang="de-CH" b="1" smtClean="0"/>
              <a:t>Organisation</a:t>
            </a:r>
            <a:endParaRPr lang="de-CH" b="1" dirty="0" smtClean="0"/>
          </a:p>
        </p:txBody>
      </p:sp>
    </p:spTree>
    <p:extLst>
      <p:ext uri="{BB962C8B-B14F-4D97-AF65-F5344CB8AC3E}">
        <p14:creationId xmlns:p14="http://schemas.microsoft.com/office/powerpoint/2010/main" val="199628721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932000" y="936000"/>
            <a:ext cx="6840000" cy="518399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619200" y="2159998"/>
            <a:ext cx="4140000" cy="3960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8" name="Titel 1"/>
          <p:cNvSpPr>
            <a:spLocks noGrp="1"/>
          </p:cNvSpPr>
          <p:nvPr>
            <p:ph type="title"/>
          </p:nvPr>
        </p:nvSpPr>
        <p:spPr>
          <a:xfrm>
            <a:off x="619200" y="936000"/>
            <a:ext cx="4140000" cy="1013300"/>
          </a:xfrm>
        </p:spPr>
        <p:txBody>
          <a:bodyPr anchor="t"/>
          <a:lstStyle>
            <a:lvl1pPr>
              <a:defRPr sz="3200"/>
            </a:lvl1p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613215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619200" y="964575"/>
            <a:ext cx="11160000" cy="1800000"/>
          </a:xfrm>
        </p:spPr>
        <p:txBody>
          <a:bodyPr>
            <a:normAutofit/>
          </a:bodyPr>
          <a:lstStyle>
            <a:lvl1pPr marL="0" indent="0">
              <a:lnSpc>
                <a:spcPct val="100000"/>
              </a:lnSpc>
              <a:spcBef>
                <a:spcPts val="0"/>
              </a:spcBef>
              <a:buNone/>
              <a:defRPr sz="1600" b="0"/>
            </a:lvl1pPr>
          </a:lstStyle>
          <a:p>
            <a:pPr lvl="0"/>
            <a:r>
              <a:rPr lang="de-DE" dirty="0" smtClean="0"/>
              <a:t>Departement</a:t>
            </a:r>
          </a:p>
          <a:p>
            <a:pPr lvl="0"/>
            <a:r>
              <a:rPr lang="de-DE" smtClean="0"/>
              <a:t>Organisation</a:t>
            </a:r>
            <a:endParaRPr lang="de-DE" dirty="0" smtClean="0"/>
          </a:p>
          <a:p>
            <a:pPr lvl="0"/>
            <a:r>
              <a:rPr lang="de-DE" dirty="0" smtClean="0"/>
              <a:t>URL…</a:t>
            </a:r>
            <a:endParaRPr lang="de-CH" dirty="0" smtClean="0"/>
          </a:p>
          <a:p>
            <a:pPr lvl="0"/>
            <a:endParaRPr lang="de-CH" dirty="0"/>
          </a:p>
        </p:txBody>
      </p:sp>
      <p:sp>
        <p:nvSpPr>
          <p:cNvPr id="12" name="Textplatzhalter 11"/>
          <p:cNvSpPr>
            <a:spLocks noGrp="1"/>
          </p:cNvSpPr>
          <p:nvPr>
            <p:ph type="body" sz="quarter" idx="14" hasCustomPrompt="1"/>
          </p:nvPr>
        </p:nvSpPr>
        <p:spPr>
          <a:xfrm>
            <a:off x="619200" y="3240000"/>
            <a:ext cx="11160000" cy="1440000"/>
          </a:xfrm>
        </p:spPr>
        <p:txBody>
          <a:bodyPr/>
          <a:lstStyle>
            <a:lvl1pPr marL="0" indent="0" algn="ctr">
              <a:buNone/>
              <a:defRPr i="1" baseline="0">
                <a:solidFill>
                  <a:srgbClr val="009FE3"/>
                </a:solidFill>
              </a:defRPr>
            </a:lvl1pPr>
            <a:lvl2pPr marL="457189" indent="0">
              <a:buNone/>
              <a:defRPr/>
            </a:lvl2pPr>
            <a:lvl3pPr marL="914377" indent="0">
              <a:buNone/>
              <a:defRPr/>
            </a:lvl3pPr>
            <a:lvl4pPr marL="1371566" indent="0">
              <a:buNone/>
              <a:defRPr/>
            </a:lvl4pPr>
            <a:lvl5pPr marL="1828754" indent="0">
              <a:buNone/>
              <a:defRPr/>
            </a:lvl5pPr>
          </a:lstStyle>
          <a:p>
            <a:pPr lvl="0"/>
            <a:r>
              <a:rPr lang="de-DE" smtClean="0"/>
              <a:t>Schlusssatz, Handlungsaufforderung (opt.)</a:t>
            </a:r>
            <a:endParaRPr lang="de-CH" dirty="0"/>
          </a:p>
        </p:txBody>
      </p:sp>
      <p:sp>
        <p:nvSpPr>
          <p:cNvPr id="11"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13" name="Fußzeilenplatzhalter 4"/>
          <p:cNvSpPr>
            <a:spLocks noGrp="1"/>
          </p:cNvSpPr>
          <p:nvPr>
            <p:ph type="ftr" sz="quarter" idx="11"/>
          </p:nvPr>
        </p:nvSpPr>
        <p:spPr>
          <a:xfrm>
            <a:off x="2232000" y="6372000"/>
            <a:ext cx="7920000" cy="360000"/>
          </a:xfrm>
        </p:spPr>
        <p:txBody>
          <a:bodyPr/>
          <a:lstStyle/>
          <a:p>
            <a:endParaRPr lang="de-CH" dirty="0"/>
          </a:p>
        </p:txBody>
      </p:sp>
      <p:sp>
        <p:nvSpPr>
          <p:cNvPr id="14"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3430083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9200" y="1872000"/>
            <a:ext cx="11160000" cy="2880000"/>
          </a:xfrm>
        </p:spPr>
        <p:txBody>
          <a:bodyPr>
            <a:normAutofit/>
          </a:bodyPr>
          <a:lstStyle>
            <a:lvl1pPr marL="0" indent="0" algn="l">
              <a:buNone/>
              <a:defRPr sz="3200" i="1">
                <a:solidFill>
                  <a:schemeClr val="bg1">
                    <a:lumMod val="65000"/>
                  </a:schemeClr>
                </a:solidFill>
                <a:latin typeface="+mn-lt"/>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smtClean="0"/>
              <a:t>Formatvorlage des Untertitelmasters durch Klicken bearbeiten</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5" name="Fußzeilenplatzhalter 4"/>
          <p:cNvSpPr>
            <a:spLocks noGrp="1"/>
          </p:cNvSpPr>
          <p:nvPr>
            <p:ph type="ftr" sz="quarter" idx="11"/>
          </p:nvPr>
        </p:nvSpPr>
        <p:spPr>
          <a:xfrm>
            <a:off x="2232000" y="6372000"/>
            <a:ext cx="7920000" cy="360000"/>
          </a:xfrm>
        </p:spPr>
        <p:txBody>
          <a:bodyPr/>
          <a:lstStyle/>
          <a:p>
            <a:endParaRPr lang="de-CH" dirty="0"/>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8"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Tree>
    <p:extLst>
      <p:ext uri="{BB962C8B-B14F-4D97-AF65-F5344CB8AC3E}">
        <p14:creationId xmlns:p14="http://schemas.microsoft.com/office/powerpoint/2010/main" val="28280583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619200" y="1872000"/>
            <a:ext cx="11160000" cy="4320000"/>
          </a:xfrm>
        </p:spPr>
        <p:txBody>
          <a:bodyPr>
            <a:normAutofit/>
          </a:bodyPr>
          <a:lstStyle>
            <a:lvl1pPr marL="228594" indent="-228594" algn="l" defTabSz="914377" rtl="0" eaLnBrk="1" latinLnBrk="0" hangingPunct="1">
              <a:lnSpc>
                <a:spcPct val="90000"/>
              </a:lnSpc>
              <a:buClr>
                <a:srgbClr val="0082C7"/>
              </a:buClr>
              <a:buSzPct val="80000"/>
              <a:buFontTx/>
              <a:buBlip>
                <a:blip r:embed="rId2"/>
              </a:buBlip>
              <a:defRPr lang="de-DE" sz="2800" kern="1200" dirty="0" smtClean="0">
                <a:solidFill>
                  <a:schemeClr val="tx1"/>
                </a:solidFill>
                <a:latin typeface="+mn-lt"/>
                <a:ea typeface="+mn-ea"/>
                <a:cs typeface="+mn-cs"/>
              </a:defRPr>
            </a:lvl1pPr>
            <a:lvl2pPr marL="685783" indent="-228594" algn="l" defTabSz="914377" rtl="0" eaLnBrk="1" latinLnBrk="0" hangingPunct="1">
              <a:lnSpc>
                <a:spcPct val="90000"/>
              </a:lnSpc>
              <a:buClr>
                <a:srgbClr val="0082C7"/>
              </a:buClr>
              <a:buSzPct val="80000"/>
              <a:buFontTx/>
              <a:buBlip>
                <a:blip r:embed="rId2"/>
              </a:buBlip>
              <a:defRPr lang="de-DE" sz="2400" kern="1200" dirty="0" smtClean="0">
                <a:solidFill>
                  <a:schemeClr val="tx1"/>
                </a:solidFill>
                <a:latin typeface="+mn-lt"/>
                <a:ea typeface="+mn-ea"/>
                <a:cs typeface="+mn-cs"/>
              </a:defRPr>
            </a:lvl2pPr>
            <a:lvl3pPr marL="1142971" indent="-228594" algn="l" defTabSz="914377" rtl="0" eaLnBrk="1" latinLnBrk="0" hangingPunct="1">
              <a:lnSpc>
                <a:spcPct val="90000"/>
              </a:lnSpc>
              <a:buClr>
                <a:srgbClr val="0082C7"/>
              </a:buClr>
              <a:buSzPct val="80000"/>
              <a:buFontTx/>
              <a:buBlip>
                <a:blip r:embed="rId2"/>
              </a:buBlip>
              <a:defRPr lang="de-DE" sz="2000" kern="1200" dirty="0" smtClean="0">
                <a:solidFill>
                  <a:schemeClr val="tx1"/>
                </a:solidFill>
                <a:latin typeface="+mn-lt"/>
                <a:ea typeface="+mn-ea"/>
                <a:cs typeface="+mn-cs"/>
              </a:defRPr>
            </a:lvl3pPr>
            <a:lvl4pPr marL="1600160" indent="-228594" algn="l" defTabSz="914377" rtl="0" eaLnBrk="1" latinLnBrk="0" hangingPunct="1">
              <a:lnSpc>
                <a:spcPct val="90000"/>
              </a:lnSpc>
              <a:buClr>
                <a:srgbClr val="0082C7"/>
              </a:buClr>
              <a:buSzPct val="80000"/>
              <a:buFontTx/>
              <a:buBlip>
                <a:blip r:embed="rId2"/>
              </a:buBlip>
              <a:defRPr lang="de-DE" sz="1800" kern="1200" dirty="0" smtClean="0">
                <a:solidFill>
                  <a:schemeClr val="tx1"/>
                </a:solidFill>
                <a:latin typeface="+mn-lt"/>
                <a:ea typeface="+mn-ea"/>
                <a:cs typeface="+mn-cs"/>
              </a:defRPr>
            </a:lvl4pPr>
            <a:lvl5pPr marL="2057349" indent="-228594" algn="l" defTabSz="914377" rtl="0" eaLnBrk="1" latinLnBrk="0" hangingPunct="1">
              <a:lnSpc>
                <a:spcPct val="90000"/>
              </a:lnSpc>
              <a:buClr>
                <a:srgbClr val="0082C7"/>
              </a:buClr>
              <a:buSzPct val="80000"/>
              <a:buFontTx/>
              <a:buBlip>
                <a:blip r:embed="rId2"/>
              </a:buBlip>
              <a:defRPr lang="de-DE" sz="1800" kern="1200" dirty="0" smtClean="0">
                <a:solidFill>
                  <a:schemeClr val="tx1"/>
                </a:solidFill>
                <a:latin typeface="+mn-lt"/>
                <a:ea typeface="+mn-ea"/>
                <a:cs typeface="+mn-cs"/>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Datumsplatzhalter 3"/>
          <p:cNvSpPr>
            <a:spLocks noGrp="1"/>
          </p:cNvSpPr>
          <p:nvPr>
            <p:ph type="dt" sz="half" idx="10"/>
          </p:nvPr>
        </p:nvSpPr>
        <p:spPr>
          <a:xfrm>
            <a:off x="619200" y="6372000"/>
            <a:ext cx="1440000" cy="360000"/>
          </a:xfrm>
        </p:spPr>
        <p:txBody>
          <a:bodyPr/>
          <a:lstStyle/>
          <a:p>
            <a:fld id="{5AC23F4F-66B7-46A3-AB40-3D776688B753}" type="datetime1">
              <a:rPr lang="de-CH" smtClean="0"/>
              <a:t>24.05.2024</a:t>
            </a:fld>
            <a:endParaRPr lang="de-CH"/>
          </a:p>
        </p:txBody>
      </p:sp>
      <p:sp>
        <p:nvSpPr>
          <p:cNvPr id="5" name="Fußzeilenplatzhalter 4"/>
          <p:cNvSpPr>
            <a:spLocks noGrp="1"/>
          </p:cNvSpPr>
          <p:nvPr>
            <p:ph type="ftr" sz="quarter" idx="11"/>
          </p:nvPr>
        </p:nvSpPr>
        <p:spPr>
          <a:xfrm>
            <a:off x="2232000" y="6372000"/>
            <a:ext cx="7920000" cy="360000"/>
          </a:xfrm>
        </p:spPr>
        <p:txBody>
          <a:bodyPr/>
          <a:lstStyle/>
          <a:p>
            <a:endParaRPr lang="de-CH"/>
          </a:p>
        </p:txBody>
      </p:sp>
      <p:sp>
        <p:nvSpPr>
          <p:cNvPr id="6"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
        <p:nvSpPr>
          <p:cNvPr id="9"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Tree>
    <p:extLst>
      <p:ext uri="{BB962C8B-B14F-4D97-AF65-F5344CB8AC3E}">
        <p14:creationId xmlns:p14="http://schemas.microsoft.com/office/powerpoint/2010/main" val="3394301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3492000"/>
          </a:xfrm>
        </p:spPr>
        <p:txBody>
          <a:bodyPr anchor="b"/>
          <a:lstStyle>
            <a:lvl1pPr>
              <a:defRPr sz="4000"/>
            </a:lvl1pPr>
          </a:lstStyle>
          <a:p>
            <a:r>
              <a:rPr lang="de-DE" smtClean="0"/>
              <a:t>Titelmasterformat durch Klicken bearbeiten</a:t>
            </a:r>
            <a:endParaRPr lang="de-CH" dirty="0"/>
          </a:p>
        </p:txBody>
      </p:sp>
      <p:sp>
        <p:nvSpPr>
          <p:cNvPr id="3" name="Textplatzhalter 2"/>
          <p:cNvSpPr>
            <a:spLocks noGrp="1"/>
          </p:cNvSpPr>
          <p:nvPr>
            <p:ph type="body" idx="1"/>
          </p:nvPr>
        </p:nvSpPr>
        <p:spPr>
          <a:xfrm>
            <a:off x="619200" y="4589463"/>
            <a:ext cx="11160000" cy="1548000"/>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smtClean="0"/>
              <a:t>Formatvorlagen des Textmasters bearbeiten</a:t>
            </a:r>
          </a:p>
        </p:txBody>
      </p:sp>
      <p:sp>
        <p:nvSpPr>
          <p:cNvPr id="9"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3301522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19200" y="1872000"/>
            <a:ext cx="5472000" cy="4320000"/>
          </a:xfrm>
        </p:spPr>
        <p:txBody>
          <a:bodyPr/>
          <a:lstStyle>
            <a:lvl1pPr marL="228594" indent="-228594">
              <a:buFontTx/>
              <a:buBlip>
                <a:blip r:embed="rId2"/>
              </a:buBlip>
              <a:defRPr/>
            </a:lvl1pPr>
            <a:lvl2pPr marL="685783" indent="-228594">
              <a:buFontTx/>
              <a:buBlip>
                <a:blip r:embed="rId2"/>
              </a:buBlip>
              <a:defRPr/>
            </a:lvl2pPr>
            <a:lvl3pPr marL="1142971" indent="-228594">
              <a:buFontTx/>
              <a:buBlip>
                <a:blip r:embed="rId2"/>
              </a:buBlip>
              <a:defRPr/>
            </a:lvl3pPr>
            <a:lvl4pPr marL="1600160" indent="-228594">
              <a:buFontTx/>
              <a:buBlip>
                <a:blip r:embed="rId2"/>
              </a:buBlip>
              <a:defRPr/>
            </a:lvl4pPr>
            <a:lvl5pPr marL="2057349" indent="-228594">
              <a:buFontTx/>
              <a:buBlip>
                <a:blip r:embed="rId2"/>
              </a:buBlip>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6299999" y="1872000"/>
            <a:ext cx="5472000" cy="4320000"/>
          </a:xfrm>
        </p:spPr>
        <p:txBody>
          <a:bodyPr/>
          <a:lstStyle>
            <a:lvl1pPr marL="228594" indent="-228594">
              <a:buFontTx/>
              <a:buBlip>
                <a:blip r:embed="rId2"/>
              </a:buBlip>
              <a:defRPr/>
            </a:lvl1pPr>
            <a:lvl2pPr marL="685783" indent="-228594">
              <a:buFontTx/>
              <a:buBlip>
                <a:blip r:embed="rId2"/>
              </a:buBlip>
              <a:defRPr/>
            </a:lvl2pPr>
            <a:lvl3pPr marL="1142971" indent="-228594">
              <a:buFontTx/>
              <a:buBlip>
                <a:blip r:embed="rId2"/>
              </a:buBlip>
              <a:defRPr/>
            </a:lvl3pPr>
            <a:lvl4pPr marL="1600160" indent="-228594">
              <a:buFontTx/>
              <a:buBlip>
                <a:blip r:embed="rId2"/>
              </a:buBlip>
              <a:defRPr/>
            </a:lvl4pPr>
            <a:lvl5pPr marL="2057349" indent="-228594">
              <a:buFontTx/>
              <a:buBlip>
                <a:blip r:embed="rId2"/>
              </a:buBlip>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8"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351943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19200" y="1947863"/>
            <a:ext cx="54720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19200" y="2914651"/>
            <a:ext cx="5472000" cy="32750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6299999" y="1947863"/>
            <a:ext cx="547200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299859" y="2914651"/>
            <a:ext cx="5472000" cy="32750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11"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10"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12" name="Fußzeilenplatzhalter 4"/>
          <p:cNvSpPr>
            <a:spLocks noGrp="1"/>
          </p:cNvSpPr>
          <p:nvPr>
            <p:ph type="ftr" sz="quarter" idx="11"/>
          </p:nvPr>
        </p:nvSpPr>
        <p:spPr>
          <a:xfrm>
            <a:off x="2232000" y="6372000"/>
            <a:ext cx="7920000" cy="360000"/>
          </a:xfrm>
        </p:spPr>
        <p:txBody>
          <a:bodyPr/>
          <a:lstStyle/>
          <a:p>
            <a:endParaRPr lang="de-CH" dirty="0"/>
          </a:p>
        </p:txBody>
      </p:sp>
      <p:sp>
        <p:nvSpPr>
          <p:cNvPr id="13"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294915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smtClean="0"/>
              <a:t>Titelmasterformat durch Klicken bearbeiten</a:t>
            </a:r>
            <a:endParaRPr lang="de-CH" dirty="0"/>
          </a:p>
        </p:txBody>
      </p:sp>
      <p:sp>
        <p:nvSpPr>
          <p:cNvPr id="9"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10" name="Fußzeilenplatzhalter 4"/>
          <p:cNvSpPr>
            <a:spLocks noGrp="1"/>
          </p:cNvSpPr>
          <p:nvPr>
            <p:ph type="ftr" sz="quarter" idx="11"/>
          </p:nvPr>
        </p:nvSpPr>
        <p:spPr>
          <a:xfrm>
            <a:off x="2232000" y="6372000"/>
            <a:ext cx="7920000" cy="360000"/>
          </a:xfrm>
        </p:spPr>
        <p:txBody>
          <a:bodyPr/>
          <a:lstStyle/>
          <a:p>
            <a:endParaRPr lang="de-CH" dirty="0"/>
          </a:p>
        </p:txBody>
      </p:sp>
      <p:sp>
        <p:nvSpPr>
          <p:cNvPr id="11"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93001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6" name="Fußzeilenplatzhalter 4"/>
          <p:cNvSpPr>
            <a:spLocks noGrp="1"/>
          </p:cNvSpPr>
          <p:nvPr>
            <p:ph type="ftr" sz="quarter" idx="11"/>
          </p:nvPr>
        </p:nvSpPr>
        <p:spPr>
          <a:xfrm>
            <a:off x="2232000" y="6372000"/>
            <a:ext cx="7920000" cy="360000"/>
          </a:xfrm>
        </p:spPr>
        <p:txBody>
          <a:bodyPr/>
          <a:lstStyle/>
          <a:p>
            <a:endParaRPr lang="de-CH" dirty="0"/>
          </a:p>
        </p:txBody>
      </p:sp>
      <p:sp>
        <p:nvSpPr>
          <p:cNvPr id="7"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948949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1008000"/>
          </a:xfrm>
        </p:spPr>
        <p:txBody>
          <a:bodyPr anchor="t"/>
          <a:lstStyle>
            <a:lvl1pPr>
              <a:defRPr sz="3200"/>
            </a:lvl1pPr>
          </a:lstStyle>
          <a:p>
            <a:r>
              <a:rPr lang="de-DE" smtClean="0"/>
              <a:t>Titelmasterformat durch Klicken bearbeiten</a:t>
            </a:r>
            <a:endParaRPr lang="de-CH" dirty="0"/>
          </a:p>
        </p:txBody>
      </p:sp>
      <p:sp>
        <p:nvSpPr>
          <p:cNvPr id="3" name="Inhaltsplatzhalter 2"/>
          <p:cNvSpPr>
            <a:spLocks noGrp="1"/>
          </p:cNvSpPr>
          <p:nvPr>
            <p:ph idx="1"/>
          </p:nvPr>
        </p:nvSpPr>
        <p:spPr>
          <a:xfrm>
            <a:off x="5040000" y="2159999"/>
            <a:ext cx="6731999" cy="396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619200" y="2160000"/>
            <a:ext cx="4140000" cy="3960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smtClean="0"/>
              <a:t>Formatvorlagen des Textmasters bearbeiten</a:t>
            </a:r>
          </a:p>
        </p:txBody>
      </p:sp>
      <p:sp>
        <p:nvSpPr>
          <p:cNvPr id="8" name="Datumsplatzhalter 3"/>
          <p:cNvSpPr>
            <a:spLocks noGrp="1"/>
          </p:cNvSpPr>
          <p:nvPr>
            <p:ph type="dt" sz="half" idx="10"/>
          </p:nvPr>
        </p:nvSpPr>
        <p:spPr>
          <a:xfrm>
            <a:off x="619200" y="6372000"/>
            <a:ext cx="1440000" cy="360000"/>
          </a:xfrm>
        </p:spPr>
        <p:txBody>
          <a:bodyPr/>
          <a:lstStyle/>
          <a:p>
            <a:fld id="{13ED32CE-2F18-42BB-BEA2-16F36172DBDC}" type="datetime1">
              <a:rPr lang="de-CH" smtClean="0"/>
              <a:t>24.05.2024</a:t>
            </a:fld>
            <a:endParaRPr lang="de-CH" dirty="0"/>
          </a:p>
        </p:txBody>
      </p:sp>
      <p:sp>
        <p:nvSpPr>
          <p:cNvPr id="9" name="Fußzeilenplatzhalter 4"/>
          <p:cNvSpPr>
            <a:spLocks noGrp="1"/>
          </p:cNvSpPr>
          <p:nvPr>
            <p:ph type="ftr" sz="quarter" idx="11"/>
          </p:nvPr>
        </p:nvSpPr>
        <p:spPr>
          <a:xfrm>
            <a:off x="2232000" y="6372000"/>
            <a:ext cx="7920000" cy="360000"/>
          </a:xfrm>
        </p:spPr>
        <p:txBody>
          <a:bodyPr/>
          <a:lstStyle/>
          <a:p>
            <a:endParaRPr lang="de-CH" dirty="0"/>
          </a:p>
        </p:txBody>
      </p:sp>
      <p:sp>
        <p:nvSpPr>
          <p:cNvPr id="10" name="Foliennummernplatzhalter 5"/>
          <p:cNvSpPr>
            <a:spLocks noGrp="1"/>
          </p:cNvSpPr>
          <p:nvPr>
            <p:ph type="sldNum" sz="quarter" idx="12"/>
          </p:nvPr>
        </p:nvSpPr>
        <p:spPr>
          <a:xfrm>
            <a:off x="10332000" y="6372000"/>
            <a:ext cx="1440000" cy="360000"/>
          </a:xfrm>
        </p:spPr>
        <p:txBody>
          <a:bodyPr/>
          <a:lstStyle/>
          <a:p>
            <a:fld id="{5D4BD758-C871-49DC-A050-36A17C18F2FA}" type="slidenum">
              <a:rPr lang="de-CH" smtClean="0"/>
              <a:t>‹Nr.›</a:t>
            </a:fld>
            <a:endParaRPr lang="de-CH"/>
          </a:p>
        </p:txBody>
      </p:sp>
    </p:spTree>
    <p:extLst>
      <p:ext uri="{BB962C8B-B14F-4D97-AF65-F5344CB8AC3E}">
        <p14:creationId xmlns:p14="http://schemas.microsoft.com/office/powerpoint/2010/main" val="26894200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9200" y="936000"/>
            <a:ext cx="11160000" cy="720000"/>
          </a:xfrm>
          <a:prstGeom prst="rect">
            <a:avLst/>
          </a:prstGeom>
        </p:spPr>
        <p:txBody>
          <a:bodyPr vert="horz" lIns="91440" tIns="45720" rIns="91440" bIns="45720" rtlCol="0" anchor="t">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619200" y="1872000"/>
            <a:ext cx="11160000" cy="4320000"/>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619200" y="6372000"/>
            <a:ext cx="14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265A72A3-220D-48A9-B693-AB7431F73DEE}" type="datetime1">
              <a:rPr lang="de-CH" smtClean="0"/>
              <a:t>24.05.2024</a:t>
            </a:fld>
            <a:endParaRPr lang="de-CH" dirty="0"/>
          </a:p>
        </p:txBody>
      </p:sp>
      <p:sp>
        <p:nvSpPr>
          <p:cNvPr id="5" name="Fußzeilenplatzhalter 4"/>
          <p:cNvSpPr>
            <a:spLocks noGrp="1"/>
          </p:cNvSpPr>
          <p:nvPr>
            <p:ph type="ftr" sz="quarter" idx="3"/>
          </p:nvPr>
        </p:nvSpPr>
        <p:spPr>
          <a:xfrm>
            <a:off x="2232000" y="6372000"/>
            <a:ext cx="7920000" cy="360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10332000" y="6372000"/>
            <a:ext cx="1440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5D4BD758-C871-49DC-A050-36A17C18F2FA}" type="slidenum">
              <a:rPr lang="de-CH" smtClean="0"/>
              <a:t>‹Nr.›</a:t>
            </a:fld>
            <a:endParaRPr lang="de-CH"/>
          </a:p>
        </p:txBody>
      </p:sp>
      <p:pic>
        <p:nvPicPr>
          <p:cNvPr id="10" name="Grafi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0000" y="360000"/>
            <a:ext cx="1216800" cy="365039"/>
          </a:xfrm>
          <a:prstGeom prst="rect">
            <a:avLst/>
          </a:prstGeom>
        </p:spPr>
      </p:pic>
    </p:spTree>
    <p:extLst>
      <p:ext uri="{BB962C8B-B14F-4D97-AF65-F5344CB8AC3E}">
        <p14:creationId xmlns:p14="http://schemas.microsoft.com/office/powerpoint/2010/main" val="1542487267"/>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Clr>
          <a:srgbClr val="0082C7"/>
        </a:buClr>
        <a:buSzPct val="80000"/>
        <a:buFontTx/>
        <a:buBlip>
          <a:blip r:embed="rId14"/>
        </a:buBlip>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0082C7"/>
        </a:buClr>
        <a:buSzPct val="80000"/>
        <a:buFontTx/>
        <a:buBlip>
          <a:blip r:embed="rId14"/>
        </a:buBlip>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0082C7"/>
        </a:buClr>
        <a:buSzPct val="80000"/>
        <a:buFontTx/>
        <a:buBlip>
          <a:blip r:embed="rId14"/>
        </a:buBlip>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0082C7"/>
        </a:buClr>
        <a:buSzPct val="80000"/>
        <a:buFontTx/>
        <a:buBlip>
          <a:blip r:embed="rId14"/>
        </a:buBlip>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0082C7"/>
        </a:buClr>
        <a:buSzPct val="80000"/>
        <a:buFontTx/>
        <a:buBlip>
          <a:blip r:embed="rId14"/>
        </a:buBlip>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3" userDrawn="1">
          <p15:clr>
            <a:srgbClr val="F26B43"/>
          </p15:clr>
        </p15:guide>
        <p15:guide id="2" pos="619" userDrawn="1">
          <p15:clr>
            <a:srgbClr val="F26B43"/>
          </p15:clr>
        </p15:guide>
        <p15:guide id="3" pos="7151" userDrawn="1">
          <p15:clr>
            <a:srgbClr val="F26B43"/>
          </p15:clr>
        </p15:guide>
        <p15:guide id="4" orient="horz" pos="38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type="subTitle" idx="1"/>
          </p:nvPr>
        </p:nvSpPr>
        <p:spPr>
          <a:xfrm>
            <a:off x="619200" y="2611395"/>
            <a:ext cx="11160000" cy="3583459"/>
          </a:xfrm>
        </p:spPr>
        <p:txBody>
          <a:bodyPr/>
          <a:lstStyle/>
          <a:p>
            <a:r>
              <a:rPr lang="de-DE" altLang="de-DE" dirty="0"/>
              <a:t>Information für die 6. Klasse</a:t>
            </a:r>
          </a:p>
          <a:p>
            <a:r>
              <a:rPr lang="de-DE" altLang="de-DE" dirty="0"/>
              <a:t>über die Sekundarschule und das </a:t>
            </a:r>
            <a:r>
              <a:rPr lang="de-DE" altLang="de-DE" dirty="0" smtClean="0"/>
              <a:t>Langzeitgymnasium</a:t>
            </a:r>
            <a:endParaRPr lang="de-DE" altLang="de-DE" dirty="0"/>
          </a:p>
        </p:txBody>
      </p:sp>
      <p:sp>
        <p:nvSpPr>
          <p:cNvPr id="4" name="Titel 3"/>
          <p:cNvSpPr>
            <a:spLocks noGrp="1"/>
          </p:cNvSpPr>
          <p:nvPr>
            <p:ph type="title"/>
          </p:nvPr>
        </p:nvSpPr>
        <p:spPr>
          <a:xfrm>
            <a:off x="619200" y="935999"/>
            <a:ext cx="11160000" cy="1675396"/>
          </a:xfrm>
        </p:spPr>
        <p:txBody>
          <a:bodyPr/>
          <a:lstStyle/>
          <a:p>
            <a:r>
              <a:rPr lang="de-CH" sz="2400" dirty="0">
                <a:solidFill>
                  <a:srgbClr val="000000"/>
                </a:solidFill>
              </a:rPr>
              <a:t>Informationsanalass:</a:t>
            </a:r>
            <a:r>
              <a:rPr lang="de-CH" sz="5400" dirty="0">
                <a:solidFill>
                  <a:srgbClr val="000000"/>
                </a:solidFill>
              </a:rPr>
              <a:t/>
            </a:r>
            <a:br>
              <a:rPr lang="de-CH" sz="5400" dirty="0">
                <a:solidFill>
                  <a:srgbClr val="000000"/>
                </a:solidFill>
              </a:rPr>
            </a:br>
            <a:r>
              <a:rPr lang="de-CH" sz="2800" dirty="0">
                <a:solidFill>
                  <a:schemeClr val="accent2">
                    <a:lumMod val="75000"/>
                  </a:schemeClr>
                </a:solidFill>
              </a:rPr>
              <a:t>Welches Schulangebot soll nach der Primarschule </a:t>
            </a:r>
            <a:r>
              <a:rPr lang="de-CH" sz="2800" dirty="0" smtClean="0">
                <a:solidFill>
                  <a:schemeClr val="accent2">
                    <a:lumMod val="75000"/>
                  </a:schemeClr>
                </a:solidFill>
              </a:rPr>
              <a:t/>
            </a:r>
            <a:br>
              <a:rPr lang="de-CH" sz="2800" dirty="0" smtClean="0">
                <a:solidFill>
                  <a:schemeClr val="accent2">
                    <a:lumMod val="75000"/>
                  </a:schemeClr>
                </a:solidFill>
              </a:rPr>
            </a:br>
            <a:r>
              <a:rPr lang="de-CH" sz="2800" dirty="0" smtClean="0">
                <a:solidFill>
                  <a:schemeClr val="accent2">
                    <a:lumMod val="75000"/>
                  </a:schemeClr>
                </a:solidFill>
              </a:rPr>
              <a:t>gewählt </a:t>
            </a:r>
            <a:r>
              <a:rPr lang="de-CH" sz="2800" dirty="0">
                <a:solidFill>
                  <a:schemeClr val="accent2">
                    <a:lumMod val="75000"/>
                  </a:schemeClr>
                </a:solidFill>
              </a:rPr>
              <a:t>werden?</a:t>
            </a:r>
            <a:endParaRPr lang="de-CH" sz="2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57" y="3895825"/>
            <a:ext cx="507841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197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0" y="825642"/>
            <a:ext cx="11160000" cy="720000"/>
          </a:xfrm>
        </p:spPr>
        <p:txBody>
          <a:bodyPr/>
          <a:lstStyle/>
          <a:p>
            <a:r>
              <a:rPr lang="de-CH" sz="2800" dirty="0" smtClean="0"/>
              <a:t>Anschlusslösungen</a:t>
            </a:r>
            <a:r>
              <a:rPr lang="de-CH" sz="2800" dirty="0"/>
              <a:t/>
            </a:r>
            <a:br>
              <a:rPr lang="de-CH" sz="2800" dirty="0"/>
            </a:br>
            <a:endParaRPr lang="de-CH" sz="2800" dirty="0"/>
          </a:p>
        </p:txBody>
      </p:sp>
      <p:sp>
        <p:nvSpPr>
          <p:cNvPr id="3" name="Inhaltsplatzhalter 2"/>
          <p:cNvSpPr>
            <a:spLocks noGrp="1"/>
          </p:cNvSpPr>
          <p:nvPr>
            <p:ph idx="1"/>
          </p:nvPr>
        </p:nvSpPr>
        <p:spPr>
          <a:xfrm>
            <a:off x="619200" y="1603386"/>
            <a:ext cx="7300511" cy="4941352"/>
          </a:xfrm>
        </p:spPr>
        <p:txBody>
          <a:bodyPr>
            <a:normAutofit lnSpcReduction="10000"/>
          </a:bodyPr>
          <a:lstStyle/>
          <a:p>
            <a:pPr marL="0" indent="0">
              <a:buNone/>
            </a:pPr>
            <a:r>
              <a:rPr lang="de-DE" sz="1600" b="1" dirty="0"/>
              <a:t>mehrheitlich Fächer im Niveau C</a:t>
            </a:r>
          </a:p>
          <a:p>
            <a:pPr marL="450850" indent="-271463"/>
            <a:r>
              <a:rPr lang="de-DE" sz="1600" dirty="0"/>
              <a:t>Berufslehre (EBA oder EFZ)</a:t>
            </a:r>
            <a:br>
              <a:rPr lang="de-DE" sz="1600" dirty="0"/>
            </a:br>
            <a:endParaRPr lang="de-DE" sz="1600" dirty="0" smtClean="0"/>
          </a:p>
          <a:p>
            <a:pPr marL="450850" indent="-271463">
              <a:buNone/>
            </a:pPr>
            <a:r>
              <a:rPr lang="de-DE" sz="1600" b="1" dirty="0" smtClean="0"/>
              <a:t>mehrheitlich Fächer im Niveau B</a:t>
            </a:r>
          </a:p>
          <a:p>
            <a:pPr marL="450850" indent="-271463"/>
            <a:r>
              <a:rPr lang="de-DE" sz="1600" dirty="0" smtClean="0"/>
              <a:t>Berufslehre </a:t>
            </a:r>
            <a:r>
              <a:rPr lang="de-DE" sz="1600" dirty="0"/>
              <a:t>(EFZ) evtl. mit </a:t>
            </a:r>
            <a:r>
              <a:rPr lang="de-DE" sz="1600" dirty="0">
                <a:solidFill>
                  <a:srgbClr val="000000"/>
                </a:solidFill>
              </a:rPr>
              <a:t>Berufsmatura</a:t>
            </a:r>
          </a:p>
          <a:p>
            <a:pPr marL="450850" indent="-271463"/>
            <a:r>
              <a:rPr lang="de-DE" sz="1600" dirty="0">
                <a:solidFill>
                  <a:srgbClr val="000000"/>
                </a:solidFill>
              </a:rPr>
              <a:t>Mit Aufnahmeprüfung: weiterführende Schule</a:t>
            </a:r>
            <a:br>
              <a:rPr lang="de-DE" sz="1600" dirty="0">
                <a:solidFill>
                  <a:srgbClr val="000000"/>
                </a:solidFill>
              </a:rPr>
            </a:br>
            <a:endParaRPr lang="de-DE" sz="1600" dirty="0">
              <a:solidFill>
                <a:srgbClr val="000000"/>
              </a:solidFill>
            </a:endParaRPr>
          </a:p>
          <a:p>
            <a:pPr marL="450850" indent="-271463">
              <a:buNone/>
            </a:pPr>
            <a:r>
              <a:rPr lang="de-DE" sz="1600" b="1" dirty="0"/>
              <a:t>mehrheitlich Fächer im Niveau A</a:t>
            </a:r>
          </a:p>
          <a:p>
            <a:pPr marL="450850" indent="-271463"/>
            <a:r>
              <a:rPr lang="de-DE" sz="1600" dirty="0"/>
              <a:t>Berufslehre (</a:t>
            </a:r>
            <a:r>
              <a:rPr lang="de-DE" sz="1600" dirty="0" err="1"/>
              <a:t>EFZ</a:t>
            </a:r>
            <a:r>
              <a:rPr lang="de-DE" sz="1600" dirty="0"/>
              <a:t>) evtl. mit </a:t>
            </a:r>
            <a:r>
              <a:rPr lang="de-DE" sz="1600" dirty="0" smtClean="0">
                <a:solidFill>
                  <a:srgbClr val="000000"/>
                </a:solidFill>
              </a:rPr>
              <a:t>Berufsmatura</a:t>
            </a:r>
            <a:br>
              <a:rPr lang="de-DE" sz="1600" dirty="0" smtClean="0">
                <a:solidFill>
                  <a:srgbClr val="000000"/>
                </a:solidFill>
              </a:rPr>
            </a:br>
            <a:r>
              <a:rPr lang="de-CH" sz="1600" b="1" dirty="0">
                <a:solidFill>
                  <a:srgbClr val="FF0000"/>
                </a:solidFill>
              </a:rPr>
              <a:t>BM SEK+: </a:t>
            </a:r>
            <a:r>
              <a:rPr lang="de-CH" sz="1600" dirty="0">
                <a:solidFill>
                  <a:srgbClr val="000000"/>
                </a:solidFill>
              </a:rPr>
              <a:t>Schon in der 3. Sekundarklasse mit der Berufsmatura </a:t>
            </a:r>
            <a:r>
              <a:rPr lang="de-CH" sz="1600" dirty="0" smtClean="0">
                <a:solidFill>
                  <a:srgbClr val="000000"/>
                </a:solidFill>
              </a:rPr>
              <a:t>beginnen</a:t>
            </a:r>
            <a:endParaRPr lang="de-DE" sz="1600" dirty="0">
              <a:solidFill>
                <a:srgbClr val="000000"/>
              </a:solidFill>
            </a:endParaRPr>
          </a:p>
          <a:p>
            <a:pPr marL="450850" indent="-271463"/>
            <a:r>
              <a:rPr lang="de-DE" sz="1600" dirty="0">
                <a:solidFill>
                  <a:srgbClr val="000000"/>
                </a:solidFill>
              </a:rPr>
              <a:t>Mit oder ohne Aufnahmeprüfung: weiterführende </a:t>
            </a:r>
            <a:r>
              <a:rPr lang="de-DE" sz="1600" dirty="0" smtClean="0">
                <a:solidFill>
                  <a:srgbClr val="000000"/>
                </a:solidFill>
              </a:rPr>
              <a:t>Schule </a:t>
            </a:r>
            <a:endParaRPr lang="de-DE" sz="1600" dirty="0">
              <a:solidFill>
                <a:srgbClr val="000000"/>
              </a:solidFill>
            </a:endParaRPr>
          </a:p>
          <a:p>
            <a:pPr marL="450850" indent="-271463"/>
            <a:r>
              <a:rPr lang="de-DE" sz="1600" dirty="0">
                <a:solidFill>
                  <a:srgbClr val="000000"/>
                </a:solidFill>
              </a:rPr>
              <a:t>Kurzzeitgymnasium</a:t>
            </a:r>
          </a:p>
          <a:p>
            <a:pPr marL="179388" indent="0">
              <a:buNone/>
            </a:pPr>
            <a:r>
              <a:rPr lang="de-DE" sz="1600" dirty="0">
                <a:solidFill>
                  <a:srgbClr val="000000"/>
                </a:solidFill>
              </a:rPr>
              <a:t/>
            </a:r>
            <a:br>
              <a:rPr lang="de-DE" sz="1600" dirty="0">
                <a:solidFill>
                  <a:srgbClr val="000000"/>
                </a:solidFill>
              </a:rPr>
            </a:br>
            <a:r>
              <a:rPr lang="de-DE" sz="1600" b="1" dirty="0" smtClean="0">
                <a:solidFill>
                  <a:srgbClr val="000000"/>
                </a:solidFill>
              </a:rPr>
              <a:t>Langzeitgymnasium</a:t>
            </a:r>
            <a:endParaRPr lang="de-DE" sz="1600" b="1" dirty="0">
              <a:solidFill>
                <a:srgbClr val="000000"/>
              </a:solidFill>
            </a:endParaRPr>
          </a:p>
          <a:p>
            <a:pPr marL="450850" indent="-271463"/>
            <a:r>
              <a:rPr lang="de-DE" sz="1600" dirty="0">
                <a:solidFill>
                  <a:srgbClr val="000000"/>
                </a:solidFill>
              </a:rPr>
              <a:t>Universität oder ETH</a:t>
            </a:r>
          </a:p>
          <a:p>
            <a:pPr marL="450850" indent="-271463"/>
            <a:r>
              <a:rPr lang="de-DE" sz="1600" dirty="0">
                <a:solidFill>
                  <a:srgbClr val="000000"/>
                </a:solidFill>
              </a:rPr>
              <a:t>Evtl. Fachhochschule</a:t>
            </a:r>
          </a:p>
          <a:p>
            <a:pPr marL="179388" indent="0"/>
            <a:endParaRPr lang="de-DE" sz="1600" dirty="0">
              <a:solidFill>
                <a:srgbClr val="000000"/>
              </a:solidFill>
            </a:endParaRPr>
          </a:p>
          <a:p>
            <a:pPr marL="179388" indent="0"/>
            <a:endParaRPr lang="de-DE" sz="1600" dirty="0">
              <a:solidFill>
                <a:srgbClr val="000000"/>
              </a:solidFill>
            </a:endParaRP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10</a:t>
            </a:fld>
            <a:endParaRPr lang="de-CH" dirty="0"/>
          </a:p>
        </p:txBody>
      </p:sp>
      <p:pic>
        <p:nvPicPr>
          <p:cNvPr id="6" name="Picture 2" descr="C:\Users\ABrun\AppData\Local\Microsoft\Windows\Temporary Internet Files\Content.IE5\XJMD4DU4\show-3177180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4043" y="1344236"/>
            <a:ext cx="276332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0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619200" y="964574"/>
            <a:ext cx="3862184" cy="2343776"/>
          </a:xfrm>
        </p:spPr>
        <p:txBody>
          <a:bodyPr>
            <a:noAutofit/>
          </a:bodyPr>
          <a:lstStyle/>
          <a:p>
            <a:r>
              <a:rPr lang="de-CH" sz="1800" dirty="0" smtClean="0"/>
              <a:t>Bildungs- und Kulturdepartement</a:t>
            </a:r>
          </a:p>
          <a:p>
            <a:r>
              <a:rPr lang="de-CH" sz="1800" b="1" dirty="0" smtClean="0"/>
              <a:t>Dienststelle Volksschulbildung</a:t>
            </a:r>
          </a:p>
          <a:p>
            <a:r>
              <a:rPr lang="de-CH" sz="1800" dirty="0" smtClean="0"/>
              <a:t>Kellerstrasse 10</a:t>
            </a:r>
          </a:p>
          <a:p>
            <a:r>
              <a:rPr lang="de-CH" sz="1800" dirty="0" smtClean="0"/>
              <a:t>6002 Luzern</a:t>
            </a:r>
          </a:p>
          <a:p>
            <a:endParaRPr lang="de-CH" sz="1800" dirty="0" smtClean="0"/>
          </a:p>
          <a:p>
            <a:r>
              <a:rPr lang="de-CH" sz="1800" dirty="0" smtClean="0"/>
              <a:t>www.volksschulbildung.lu.ch</a:t>
            </a:r>
            <a:endParaRPr lang="de-CH" sz="1800" dirty="0"/>
          </a:p>
        </p:txBody>
      </p:sp>
      <p:sp>
        <p:nvSpPr>
          <p:cNvPr id="10" name="Textplatzhalter 9"/>
          <p:cNvSpPr>
            <a:spLocks noGrp="1"/>
          </p:cNvSpPr>
          <p:nvPr>
            <p:ph type="body" sz="quarter" idx="14"/>
          </p:nvPr>
        </p:nvSpPr>
        <p:spPr>
          <a:xfrm>
            <a:off x="619200" y="3600450"/>
            <a:ext cx="11160000" cy="1079550"/>
          </a:xfrm>
        </p:spPr>
        <p:txBody>
          <a:bodyPr/>
          <a:lstStyle/>
          <a:p>
            <a:r>
              <a:rPr lang="de-CH" dirty="0" smtClean="0"/>
              <a:t>Vielen Dank für Ihre Aufmerksamkeit</a:t>
            </a:r>
            <a:endParaRPr lang="de-CH" dirty="0"/>
          </a:p>
        </p:txBody>
      </p:sp>
      <p:sp>
        <p:nvSpPr>
          <p:cNvPr id="2" name="Datumsplatzhalter 1"/>
          <p:cNvSpPr>
            <a:spLocks noGrp="1"/>
          </p:cNvSpPr>
          <p:nvPr>
            <p:ph type="dt" sz="half" idx="10"/>
          </p:nvPr>
        </p:nvSpPr>
        <p:spPr/>
        <p:txBody>
          <a:bodyPr/>
          <a:lstStyle/>
          <a:p>
            <a:fld id="{599109A9-C789-4B5C-9440-211E3F55570C}" type="datetime1">
              <a:rPr lang="de-CH" smtClean="0"/>
              <a:t>24.05.2024</a:t>
            </a:fld>
            <a:endParaRPr lang="de-CH" dirty="0"/>
          </a:p>
        </p:txBody>
      </p:sp>
      <p:sp>
        <p:nvSpPr>
          <p:cNvPr id="9" name="Textplatzhalter 3"/>
          <p:cNvSpPr txBox="1">
            <a:spLocks/>
          </p:cNvSpPr>
          <p:nvPr/>
        </p:nvSpPr>
        <p:spPr>
          <a:xfrm>
            <a:off x="619200" y="5753949"/>
            <a:ext cx="2625482" cy="798051"/>
          </a:xfrm>
          <a:prstGeom prst="rect">
            <a:avLst/>
          </a:prstGeom>
        </p:spPr>
        <p:txBody>
          <a:bodyPr vert="horz" lIns="91440" tIns="45720" rIns="91440" bIns="45720" rtlCol="0" anchor="ctr"/>
          <a:lstStyle>
            <a:defPPr>
              <a:defRPr lang="de-DE"/>
            </a:defPPr>
            <a:lvl1pPr>
              <a:defRPr sz="1200">
                <a:solidFill>
                  <a:schemeClr val="tx1">
                    <a:tint val="75000"/>
                  </a:schemeClr>
                </a:solidFill>
              </a:defRPr>
            </a:lvl1pPr>
          </a:lstStyle>
          <a:p>
            <a:r>
              <a:rPr lang="de-DE" altLang="de-DE" dirty="0"/>
              <a:t>Laufnummer: 2024-343</a:t>
            </a:r>
            <a:br>
              <a:rPr lang="de-DE" altLang="de-DE" dirty="0"/>
            </a:br>
            <a:r>
              <a:rPr lang="de-DE" altLang="de-DE" dirty="0" smtClean="0"/>
              <a:t>Bilder </a:t>
            </a:r>
            <a:r>
              <a:rPr lang="de-DE" altLang="de-DE" dirty="0"/>
              <a:t>aus </a:t>
            </a:r>
            <a:r>
              <a:rPr lang="de-DE" altLang="de-DE" dirty="0" err="1"/>
              <a:t>pixabay</a:t>
            </a:r>
            <a:r>
              <a:rPr lang="de-DE" altLang="de-DE" dirty="0"/>
              <a:t> oder DVS intern</a:t>
            </a:r>
          </a:p>
          <a:p>
            <a:endParaRPr lang="de-CH" dirty="0"/>
          </a:p>
        </p:txBody>
      </p:sp>
    </p:spTree>
    <p:extLst>
      <p:ext uri="{BB962C8B-B14F-4D97-AF65-F5344CB8AC3E}">
        <p14:creationId xmlns:p14="http://schemas.microsoft.com/office/powerpoint/2010/main" val="203224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0" y="936000"/>
            <a:ext cx="11160000" cy="882968"/>
          </a:xfrm>
        </p:spPr>
        <p:txBody>
          <a:bodyPr/>
          <a:lstStyle/>
          <a:p>
            <a:r>
              <a:rPr lang="de-CH" sz="2800" dirty="0" smtClean="0">
                <a:solidFill>
                  <a:srgbClr val="000000"/>
                </a:solidFill>
              </a:rPr>
              <a:t>Informationsanlass über die Angebote der Sekundarschule l</a:t>
            </a:r>
            <a:r>
              <a:rPr lang="de-CH" sz="2800" dirty="0">
                <a:solidFill>
                  <a:srgbClr val="000000"/>
                </a:solidFill>
              </a:rPr>
              <a:t/>
            </a:r>
            <a:br>
              <a:rPr lang="de-CH" sz="2800" dirty="0">
                <a:solidFill>
                  <a:srgbClr val="000000"/>
                </a:solidFill>
              </a:rPr>
            </a:br>
            <a:endParaRPr lang="de-CH" sz="2800" dirty="0"/>
          </a:p>
        </p:txBody>
      </p:sp>
      <p:sp>
        <p:nvSpPr>
          <p:cNvPr id="3" name="Inhaltsplatzhalter 2"/>
          <p:cNvSpPr>
            <a:spLocks noGrp="1"/>
          </p:cNvSpPr>
          <p:nvPr>
            <p:ph idx="1"/>
          </p:nvPr>
        </p:nvSpPr>
        <p:spPr>
          <a:xfrm>
            <a:off x="870192" y="2204865"/>
            <a:ext cx="3996775" cy="3556838"/>
          </a:xfrm>
          <a:solidFill>
            <a:schemeClr val="bg1">
              <a:lumMod val="85000"/>
            </a:schemeClr>
          </a:solidFill>
        </p:spPr>
        <p:txBody>
          <a:bodyPr>
            <a:normAutofit/>
          </a:bodyPr>
          <a:lstStyle/>
          <a:p>
            <a:r>
              <a:rPr lang="de-CH" sz="2000" dirty="0"/>
              <a:t>Begrüssung</a:t>
            </a:r>
          </a:p>
          <a:p>
            <a:r>
              <a:rPr lang="de-CH" sz="2000" dirty="0" smtClean="0"/>
              <a:t>Vorstellen kooperative Sekundarschule </a:t>
            </a:r>
            <a:r>
              <a:rPr lang="de-CH" sz="2000" dirty="0"/>
              <a:t>K</a:t>
            </a:r>
            <a:r>
              <a:rPr lang="de-CH" sz="2000" dirty="0" smtClean="0"/>
              <a:t>SS</a:t>
            </a:r>
            <a:endParaRPr lang="de-CH" sz="2000" dirty="0"/>
          </a:p>
          <a:p>
            <a:r>
              <a:rPr lang="de-CH" sz="2000" dirty="0"/>
              <a:t>Vorstellen Langzeitgymnasium*</a:t>
            </a:r>
          </a:p>
          <a:p>
            <a:r>
              <a:rPr lang="de-CH" sz="2000" dirty="0"/>
              <a:t>Vorstellen Berufsbildung und Übersicht Bildungswege*</a:t>
            </a:r>
          </a:p>
          <a:p>
            <a:r>
              <a:rPr lang="de-CH" sz="2000" dirty="0" smtClean="0"/>
              <a:t>Anschlusslösungen </a:t>
            </a:r>
            <a:r>
              <a:rPr lang="de-CH" sz="2000" dirty="0"/>
              <a:t>nach der </a:t>
            </a:r>
            <a:r>
              <a:rPr lang="de-CH" sz="2000" dirty="0" smtClean="0"/>
              <a:t>Sekundarschule</a:t>
            </a:r>
          </a:p>
          <a:p>
            <a:pPr marL="0" indent="0">
              <a:buNone/>
            </a:pPr>
            <a:r>
              <a:rPr lang="de-CH" sz="1500" dirty="0"/>
              <a:t/>
            </a:r>
            <a:br>
              <a:rPr lang="de-CH" sz="1500" dirty="0"/>
            </a:br>
            <a:r>
              <a:rPr lang="de-CH" sz="1500" dirty="0" smtClean="0"/>
              <a:t>* </a:t>
            </a:r>
            <a:r>
              <a:rPr lang="de-CH" sz="1500" dirty="0"/>
              <a:t>Durch Rektorat LZG und  </a:t>
            </a:r>
            <a:br>
              <a:rPr lang="de-CH" sz="1500" dirty="0"/>
            </a:br>
            <a:r>
              <a:rPr lang="de-CH" sz="1500" dirty="0"/>
              <a:t>   Berufsbotschafter/Berufsbotschafterinnen</a:t>
            </a:r>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2</a:t>
            </a:fld>
            <a:endParaRPr lang="de-CH" dirty="0"/>
          </a:p>
        </p:txBody>
      </p:sp>
      <p:pic>
        <p:nvPicPr>
          <p:cNvPr id="6" name="Picture 6" descr="Kinder, Mädchen, Schwestern, Familie, Mutter, T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546" y="2204865"/>
            <a:ext cx="4742450" cy="355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5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solidFill>
                  <a:srgbClr val="000000"/>
                </a:solidFill>
              </a:rPr>
              <a:t>Modell </a:t>
            </a:r>
            <a:r>
              <a:rPr lang="de-CH" sz="2400" dirty="0" smtClean="0">
                <a:solidFill>
                  <a:srgbClr val="000000"/>
                </a:solidFill>
              </a:rPr>
              <a:t>kooperative </a:t>
            </a:r>
            <a:r>
              <a:rPr lang="de-CH" sz="2400" dirty="0">
                <a:solidFill>
                  <a:srgbClr val="000000"/>
                </a:solidFill>
              </a:rPr>
              <a:t>Sekundarschule </a:t>
            </a:r>
            <a:r>
              <a:rPr lang="de-CH" sz="2400" dirty="0" smtClean="0">
                <a:solidFill>
                  <a:srgbClr val="000000"/>
                </a:solidFill>
              </a:rPr>
              <a:t>KSS</a:t>
            </a:r>
            <a:endParaRPr lang="de-CH" sz="2400" dirty="0">
              <a:solidFill>
                <a:srgbClr val="0082C7"/>
              </a:solidFill>
            </a:endParaRPr>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3</a:t>
            </a:fld>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3717278745"/>
              </p:ext>
            </p:extLst>
          </p:nvPr>
        </p:nvGraphicFramePr>
        <p:xfrm>
          <a:off x="738892" y="4043184"/>
          <a:ext cx="9374586" cy="1151343"/>
        </p:xfrm>
        <a:graphic>
          <a:graphicData uri="http://schemas.openxmlformats.org/drawingml/2006/table">
            <a:tbl>
              <a:tblPr firstRow="1" firstCol="1" bandRow="1"/>
              <a:tblGrid>
                <a:gridCol w="4317912">
                  <a:extLst>
                    <a:ext uri="{9D8B030D-6E8A-4147-A177-3AD203B41FA5}">
                      <a16:colId xmlns:a16="http://schemas.microsoft.com/office/drawing/2014/main" val="20000"/>
                    </a:ext>
                  </a:extLst>
                </a:gridCol>
                <a:gridCol w="291625">
                  <a:extLst>
                    <a:ext uri="{9D8B030D-6E8A-4147-A177-3AD203B41FA5}">
                      <a16:colId xmlns:a16="http://schemas.microsoft.com/office/drawing/2014/main" val="20001"/>
                    </a:ext>
                  </a:extLst>
                </a:gridCol>
                <a:gridCol w="308085">
                  <a:extLst>
                    <a:ext uri="{9D8B030D-6E8A-4147-A177-3AD203B41FA5}">
                      <a16:colId xmlns:a16="http://schemas.microsoft.com/office/drawing/2014/main" val="20003"/>
                    </a:ext>
                  </a:extLst>
                </a:gridCol>
                <a:gridCol w="4456964">
                  <a:extLst>
                    <a:ext uri="{9D8B030D-6E8A-4147-A177-3AD203B41FA5}">
                      <a16:colId xmlns:a16="http://schemas.microsoft.com/office/drawing/2014/main" val="20004"/>
                    </a:ext>
                  </a:extLst>
                </a:gridCol>
              </a:tblGrid>
              <a:tr h="263598">
                <a:tc>
                  <a:txBody>
                    <a:bodyPr/>
                    <a:lstStyle/>
                    <a:p>
                      <a:pPr algn="ctr">
                        <a:spcBef>
                          <a:spcPts val="200"/>
                        </a:spcBef>
                        <a:spcAft>
                          <a:spcPts val="200"/>
                        </a:spcAft>
                      </a:pPr>
                      <a:r>
                        <a:rPr lang="de-DE" sz="1600" dirty="0" smtClean="0"/>
                        <a:t>grundlegende Anforderungen</a:t>
                      </a:r>
                      <a:endParaRPr lang="de-CH" sz="1600" dirty="0" smtClean="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spcBef>
                          <a:spcPts val="200"/>
                        </a:spcBef>
                        <a:spcAft>
                          <a:spcPts val="200"/>
                        </a:spcAft>
                      </a:pPr>
                      <a:endParaRPr lang="de-CH" sz="16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c hMerge="1">
                  <a:txBody>
                    <a:bodyPr/>
                    <a:lstStyle/>
                    <a:p>
                      <a:pPr algn="ctr">
                        <a:spcBef>
                          <a:spcPts val="200"/>
                        </a:spcBef>
                        <a:spcAft>
                          <a:spcPts val="200"/>
                        </a:spcAft>
                      </a:pPr>
                      <a:endParaRPr lang="de-CH" sz="10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de-DE" sz="1600" dirty="0" smtClean="0"/>
                        <a:t>Erweiterte und höhere Anforderungen</a:t>
                      </a:r>
                      <a:endPar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87745">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de-CH" sz="1600" b="1" dirty="0" smtClean="0">
                          <a:effectLst/>
                          <a:latin typeface="+mn-lt"/>
                          <a:ea typeface="Times New Roman"/>
                          <a:cs typeface="Times New Roman"/>
                        </a:rPr>
                        <a:t>Stammklasse Niveau C</a:t>
                      </a:r>
                      <a:endParaRPr lang="de-CH" sz="1600" dirty="0" smtClean="0">
                        <a:effectLst/>
                        <a:latin typeface="+mn-lt"/>
                        <a:ea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RZG°, NT° Niveau 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200"/>
                        </a:spcBef>
                        <a:spcAft>
                          <a:spcPts val="200"/>
                        </a:spcAft>
                      </a:pPr>
                      <a:r>
                        <a:rPr lang="de-CH" sz="1600" dirty="0">
                          <a:effectLst/>
                          <a:latin typeface="Arial"/>
                          <a:ea typeface="Times New Roman"/>
                          <a:cs typeface="Times New Roman"/>
                        </a:rPr>
                        <a:t> </a:t>
                      </a:r>
                    </a:p>
                    <a:p>
                      <a:pPr algn="ctr">
                        <a:spcBef>
                          <a:spcPts val="200"/>
                        </a:spcBef>
                        <a:spcAft>
                          <a:spcPts val="200"/>
                        </a:spcAft>
                      </a:pPr>
                      <a:r>
                        <a:rPr lang="de-DE" sz="1600" b="1" dirty="0">
                          <a:effectLst/>
                          <a:latin typeface="Arial"/>
                          <a:ea typeface="Times New Roman"/>
                          <a:cs typeface="Times New Roman"/>
                        </a:rPr>
                        <a:t> </a:t>
                      </a:r>
                      <a:endParaRPr lang="de-CH" sz="16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algn="ctr">
                        <a:spcBef>
                          <a:spcPts val="200"/>
                        </a:spcBef>
                        <a:spcAft>
                          <a:spcPts val="200"/>
                        </a:spcAft>
                      </a:pPr>
                      <a:r>
                        <a:rPr lang="de-CH" sz="1600" dirty="0">
                          <a:effectLst/>
                          <a:latin typeface="Arial"/>
                          <a:ea typeface="Times New Roman"/>
                          <a:cs typeface="Times New Roman"/>
                        </a:rPr>
                        <a:t> </a:t>
                      </a:r>
                    </a:p>
                    <a:p>
                      <a:pPr algn="ctr">
                        <a:spcBef>
                          <a:spcPts val="200"/>
                        </a:spcBef>
                        <a:spcAft>
                          <a:spcPts val="200"/>
                        </a:spcAft>
                      </a:pPr>
                      <a:r>
                        <a:rPr lang="de-DE" sz="1600" b="1" dirty="0">
                          <a:effectLst/>
                          <a:latin typeface="Arial"/>
                          <a:ea typeface="Times New Roman"/>
                          <a:cs typeface="Times New Roman"/>
                        </a:rPr>
                        <a:t> </a:t>
                      </a:r>
                      <a:endParaRPr lang="de-CH" sz="1600" dirty="0">
                        <a:effectLst/>
                        <a:latin typeface="Arial"/>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de-CH" sz="1600" b="1" dirty="0" smtClean="0">
                          <a:effectLst/>
                          <a:latin typeface="+mn-lt"/>
                          <a:ea typeface="Times New Roman"/>
                          <a:cs typeface="Times New Roman"/>
                        </a:rPr>
                        <a:t>Stammklasse Niveau A/B</a:t>
                      </a:r>
                      <a:endParaRPr lang="de-CH" sz="1600" dirty="0" smtClean="0">
                        <a:effectLst/>
                        <a:latin typeface="+mn-lt"/>
                        <a:ea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RZG°, NT° Niveau A/B</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422429794"/>
              </p:ext>
            </p:extLst>
          </p:nvPr>
        </p:nvGraphicFramePr>
        <p:xfrm>
          <a:off x="738892" y="1536240"/>
          <a:ext cx="9183756" cy="1554480"/>
        </p:xfrm>
        <a:graphic>
          <a:graphicData uri="http://schemas.openxmlformats.org/drawingml/2006/table">
            <a:tbl>
              <a:tblPr firstRow="1" bandRow="1">
                <a:tableStyleId>{5C22544A-7EE6-4342-B048-85BDC9FD1C3A}</a:tableStyleId>
              </a:tblPr>
              <a:tblGrid>
                <a:gridCol w="2833962">
                  <a:extLst>
                    <a:ext uri="{9D8B030D-6E8A-4147-A177-3AD203B41FA5}">
                      <a16:colId xmlns:a16="http://schemas.microsoft.com/office/drawing/2014/main" val="953647321"/>
                    </a:ext>
                  </a:extLst>
                </a:gridCol>
                <a:gridCol w="340935">
                  <a:extLst>
                    <a:ext uri="{9D8B030D-6E8A-4147-A177-3AD203B41FA5}">
                      <a16:colId xmlns:a16="http://schemas.microsoft.com/office/drawing/2014/main" val="2267664867"/>
                    </a:ext>
                  </a:extLst>
                </a:gridCol>
                <a:gridCol w="2833962">
                  <a:extLst>
                    <a:ext uri="{9D8B030D-6E8A-4147-A177-3AD203B41FA5}">
                      <a16:colId xmlns:a16="http://schemas.microsoft.com/office/drawing/2014/main" val="1635234463"/>
                    </a:ext>
                  </a:extLst>
                </a:gridCol>
                <a:gridCol w="340935">
                  <a:extLst>
                    <a:ext uri="{9D8B030D-6E8A-4147-A177-3AD203B41FA5}">
                      <a16:colId xmlns:a16="http://schemas.microsoft.com/office/drawing/2014/main" val="4140338158"/>
                    </a:ext>
                  </a:extLst>
                </a:gridCol>
                <a:gridCol w="2833962">
                  <a:extLst>
                    <a:ext uri="{9D8B030D-6E8A-4147-A177-3AD203B41FA5}">
                      <a16:colId xmlns:a16="http://schemas.microsoft.com/office/drawing/2014/main" val="2394935028"/>
                    </a:ext>
                  </a:extLst>
                </a:gridCol>
              </a:tblGrid>
              <a:tr h="1377169">
                <a:tc>
                  <a:txBody>
                    <a:bodyPr/>
                    <a:lstStyle/>
                    <a:p>
                      <a:pPr algn="ctr"/>
                      <a:r>
                        <a:rPr lang="de-CH" sz="1600" dirty="0" smtClean="0">
                          <a:solidFill>
                            <a:schemeClr val="tx1"/>
                          </a:solidFill>
                        </a:rPr>
                        <a:t>Niveaufach im Niveau C</a:t>
                      </a:r>
                    </a:p>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b="0" dirty="0" smtClean="0">
                          <a:solidFill>
                            <a:schemeClr val="tx1"/>
                          </a:solidFill>
                          <a:effectLst/>
                          <a:latin typeface="+mn-lt"/>
                          <a:ea typeface="Times New Roman"/>
                          <a:cs typeface="Times New Roman"/>
                        </a:rPr>
                        <a:t>Deutsch*</a:t>
                      </a:r>
                      <a:br>
                        <a:rPr lang="de-CH" sz="1600" b="0" dirty="0" smtClean="0">
                          <a:solidFill>
                            <a:schemeClr val="tx1"/>
                          </a:solidFill>
                          <a:effectLst/>
                          <a:latin typeface="+mn-lt"/>
                          <a:ea typeface="Times New Roman"/>
                          <a:cs typeface="Times New Roman"/>
                        </a:rPr>
                      </a:br>
                      <a:r>
                        <a:rPr lang="de-CH" sz="1600" b="0" dirty="0" smtClean="0">
                          <a:solidFill>
                            <a:schemeClr val="tx1"/>
                          </a:solidFill>
                          <a:effectLst/>
                          <a:latin typeface="+mn-lt"/>
                          <a:ea typeface="Times New Roman"/>
                          <a:cs typeface="Times New Roman"/>
                        </a:rPr>
                        <a:t>Englisch</a:t>
                      </a:r>
                      <a:br>
                        <a:rPr lang="de-CH" sz="1600" b="0" dirty="0" smtClean="0">
                          <a:solidFill>
                            <a:schemeClr val="tx1"/>
                          </a:solidFill>
                          <a:effectLst/>
                          <a:latin typeface="+mn-lt"/>
                          <a:ea typeface="Times New Roman"/>
                          <a:cs typeface="Times New Roman"/>
                        </a:rPr>
                      </a:br>
                      <a:r>
                        <a:rPr lang="de-CH" sz="1600" b="0" dirty="0" smtClean="0">
                          <a:solidFill>
                            <a:schemeClr val="tx1"/>
                          </a:solidFill>
                          <a:effectLst/>
                          <a:latin typeface="+mn-lt"/>
                          <a:ea typeface="Times New Roman"/>
                          <a:cs typeface="Times New Roman"/>
                        </a:rPr>
                        <a:t>Französisch</a:t>
                      </a:r>
                      <a:br>
                        <a:rPr lang="de-CH" sz="1600" b="0" dirty="0" smtClean="0">
                          <a:solidFill>
                            <a:schemeClr val="tx1"/>
                          </a:solidFill>
                          <a:effectLst/>
                          <a:latin typeface="+mn-lt"/>
                          <a:ea typeface="Times New Roman"/>
                          <a:cs typeface="Times New Roman"/>
                        </a:rPr>
                      </a:br>
                      <a:r>
                        <a:rPr lang="de-CH" sz="1600" b="0" dirty="0" smtClean="0">
                          <a:solidFill>
                            <a:schemeClr val="tx1"/>
                          </a:solidFill>
                          <a:effectLst/>
                          <a:latin typeface="+mn-lt"/>
                          <a:ea typeface="Times New Roman"/>
                          <a:cs typeface="Times New Roman"/>
                        </a:rPr>
                        <a:t>Mathematik*</a:t>
                      </a:r>
                    </a:p>
                    <a:p>
                      <a:endParaRPr lang="de-CH" sz="1600" dirty="0">
                        <a:solidFill>
                          <a:schemeClr val="tx1"/>
                        </a:solidFill>
                      </a:endParaRPr>
                    </a:p>
                  </a:txBody>
                  <a:tcPr>
                    <a:solidFill>
                      <a:schemeClr val="bg1">
                        <a:lumMod val="85000"/>
                      </a:schemeClr>
                    </a:solidFill>
                  </a:tcPr>
                </a:tc>
                <a:tc>
                  <a:txBody>
                    <a:bodyPr/>
                    <a:lstStyle/>
                    <a:p>
                      <a:endParaRPr lang="de-CH" sz="1600"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smtClean="0">
                          <a:ln>
                            <a:noFill/>
                          </a:ln>
                          <a:solidFill>
                            <a:srgbClr val="000000"/>
                          </a:solidFill>
                          <a:effectLst/>
                          <a:uLnTx/>
                          <a:uFillTx/>
                          <a:latin typeface="+mn-lt"/>
                          <a:ea typeface="+mn-ea"/>
                          <a:cs typeface="+mn-cs"/>
                        </a:rPr>
                        <a:t>Niveaufach im Niveau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Deutsch*</a:t>
                      </a:r>
                      <a:b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b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Englisch</a:t>
                      </a:r>
                      <a:b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b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Französisch</a:t>
                      </a:r>
                      <a:b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b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Mathematik*</a:t>
                      </a:r>
                    </a:p>
                    <a:p>
                      <a:endParaRPr lang="de-CH" sz="1600" dirty="0"/>
                    </a:p>
                  </a:txBody>
                  <a:tcPr>
                    <a:solidFill>
                      <a:schemeClr val="bg1">
                        <a:lumMod val="85000"/>
                      </a:schemeClr>
                    </a:solidFill>
                  </a:tcPr>
                </a:tc>
                <a:tc>
                  <a:txBody>
                    <a:bodyPr/>
                    <a:lstStyle/>
                    <a:p>
                      <a:endParaRPr lang="de-CH" sz="1600"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smtClean="0">
                          <a:ln>
                            <a:noFill/>
                          </a:ln>
                          <a:solidFill>
                            <a:srgbClr val="000000"/>
                          </a:solidFill>
                          <a:effectLst/>
                          <a:uLnTx/>
                          <a:uFillTx/>
                          <a:latin typeface="+mn-lt"/>
                          <a:ea typeface="+mn-ea"/>
                          <a:cs typeface="+mn-cs"/>
                        </a:rPr>
                        <a:t>Niveaufach im Niveau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Deutsch*</a:t>
                      </a:r>
                      <a:b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b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Englisch</a:t>
                      </a:r>
                      <a:b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b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Französisch</a:t>
                      </a:r>
                      <a:b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br>
                      <a:r>
                        <a:rPr kumimoji="0" lang="de-CH" sz="1600" b="0" i="0" u="none" strike="noStrike" kern="1200" cap="none" spc="0" normalizeH="0" baseline="0" noProof="0" dirty="0" smtClean="0">
                          <a:ln>
                            <a:noFill/>
                          </a:ln>
                          <a:solidFill>
                            <a:srgbClr val="000000"/>
                          </a:solidFill>
                          <a:effectLst/>
                          <a:uLnTx/>
                          <a:uFillTx/>
                          <a:latin typeface="+mn-lt"/>
                          <a:ea typeface="Times New Roman"/>
                          <a:cs typeface="Times New Roman"/>
                        </a:rPr>
                        <a:t>Mathematik*</a:t>
                      </a:r>
                    </a:p>
                    <a:p>
                      <a:endParaRPr lang="de-CH" sz="1600" dirty="0"/>
                    </a:p>
                  </a:txBody>
                  <a:tcPr>
                    <a:solidFill>
                      <a:schemeClr val="bg1">
                        <a:lumMod val="85000"/>
                      </a:schemeClr>
                    </a:solidFill>
                  </a:tcPr>
                </a:tc>
                <a:extLst>
                  <a:ext uri="{0D108BD9-81ED-4DB2-BD59-A6C34878D82A}">
                    <a16:rowId xmlns:a16="http://schemas.microsoft.com/office/drawing/2014/main" val="2942010526"/>
                  </a:ext>
                </a:extLst>
              </a:tr>
            </a:tbl>
          </a:graphicData>
        </a:graphic>
      </p:graphicFrame>
      <p:grpSp>
        <p:nvGrpSpPr>
          <p:cNvPr id="9" name="Group 250"/>
          <p:cNvGrpSpPr>
            <a:grpSpLocks/>
          </p:cNvGrpSpPr>
          <p:nvPr/>
        </p:nvGrpSpPr>
        <p:grpSpPr bwMode="auto">
          <a:xfrm>
            <a:off x="1690149" y="3243113"/>
            <a:ext cx="7080636" cy="720080"/>
            <a:chOff x="3354" y="9913"/>
            <a:chExt cx="5856" cy="1046"/>
          </a:xfrm>
        </p:grpSpPr>
        <p:sp>
          <p:nvSpPr>
            <p:cNvPr id="10" name="Line 206"/>
            <p:cNvSpPr>
              <a:spLocks noChangeShapeType="1"/>
            </p:cNvSpPr>
            <p:nvPr/>
          </p:nvSpPr>
          <p:spPr bwMode="auto">
            <a:xfrm flipH="1" flipV="1">
              <a:off x="3354" y="9943"/>
              <a:ext cx="1302" cy="1016"/>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1" name="Line 207"/>
            <p:cNvSpPr>
              <a:spLocks noChangeShapeType="1"/>
            </p:cNvSpPr>
            <p:nvPr/>
          </p:nvSpPr>
          <p:spPr bwMode="auto">
            <a:xfrm flipV="1">
              <a:off x="4656" y="9913"/>
              <a:ext cx="890" cy="1046"/>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2" name="Line 208"/>
            <p:cNvSpPr>
              <a:spLocks noChangeShapeType="1"/>
            </p:cNvSpPr>
            <p:nvPr/>
          </p:nvSpPr>
          <p:spPr bwMode="auto">
            <a:xfrm flipV="1">
              <a:off x="4643" y="9943"/>
              <a:ext cx="3788" cy="1016"/>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3" name="Line 209"/>
            <p:cNvSpPr>
              <a:spLocks noChangeShapeType="1"/>
            </p:cNvSpPr>
            <p:nvPr/>
          </p:nvSpPr>
          <p:spPr bwMode="auto">
            <a:xfrm flipH="1" flipV="1">
              <a:off x="3972" y="9943"/>
              <a:ext cx="3979" cy="1016"/>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4" name="Line 210"/>
            <p:cNvSpPr>
              <a:spLocks noChangeShapeType="1"/>
            </p:cNvSpPr>
            <p:nvPr/>
          </p:nvSpPr>
          <p:spPr bwMode="auto">
            <a:xfrm flipH="1" flipV="1">
              <a:off x="6484" y="9943"/>
              <a:ext cx="1467" cy="1016"/>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sp>
          <p:nvSpPr>
            <p:cNvPr id="15" name="Line 211"/>
            <p:cNvSpPr>
              <a:spLocks noChangeShapeType="1"/>
            </p:cNvSpPr>
            <p:nvPr/>
          </p:nvSpPr>
          <p:spPr bwMode="auto">
            <a:xfrm flipV="1">
              <a:off x="7951" y="9943"/>
              <a:ext cx="1259" cy="1016"/>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CH"/>
            </a:p>
          </p:txBody>
        </p:sp>
      </p:grpSp>
      <p:sp>
        <p:nvSpPr>
          <p:cNvPr id="17" name="Textfeld 16"/>
          <p:cNvSpPr txBox="1"/>
          <p:nvPr/>
        </p:nvSpPr>
        <p:spPr>
          <a:xfrm>
            <a:off x="676571" y="5354979"/>
            <a:ext cx="9724445" cy="15840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28594" indent="-228594">
              <a:lnSpc>
                <a:spcPct val="90000"/>
              </a:lnSpc>
              <a:spcBef>
                <a:spcPts val="1000"/>
              </a:spcBef>
              <a:buClr>
                <a:srgbClr val="0082C7"/>
              </a:buClr>
              <a:buSzPct val="80000"/>
              <a:buBlip>
                <a:blip r:embed="rId3"/>
              </a:buBlip>
            </a:pPr>
            <a:r>
              <a:rPr lang="de-DE" dirty="0"/>
              <a:t>Ein Wechsel in ein höheres oder tieferes Niveau im Niveaufach ist nach jedem Semester möglich.</a:t>
            </a:r>
          </a:p>
          <a:p>
            <a:pPr marL="228594" indent="-228594">
              <a:lnSpc>
                <a:spcPct val="90000"/>
              </a:lnSpc>
              <a:spcBef>
                <a:spcPts val="1000"/>
              </a:spcBef>
              <a:buClr>
                <a:srgbClr val="0082C7"/>
              </a:buClr>
              <a:buSzPct val="80000"/>
              <a:buBlip>
                <a:blip r:embed="rId3"/>
              </a:buBlip>
            </a:pPr>
            <a:r>
              <a:rPr lang="de-DE" dirty="0"/>
              <a:t>Ein </a:t>
            </a:r>
            <a:r>
              <a:rPr lang="de-DE" sz="1600" dirty="0"/>
              <a:t>Wechsel der Stammklasse ist auf das folgende Schuljahr möglich.</a:t>
            </a:r>
          </a:p>
          <a:p>
            <a:pPr marL="271463">
              <a:buClr>
                <a:srgbClr val="0082C7"/>
              </a:buClr>
            </a:pPr>
            <a:r>
              <a:rPr lang="de-CH" sz="1200" dirty="0"/>
              <a:t>* Deutsch </a:t>
            </a:r>
            <a:r>
              <a:rPr lang="de-CH" sz="1200" b="1" dirty="0"/>
              <a:t>oder</a:t>
            </a:r>
            <a:r>
              <a:rPr lang="de-CH" sz="1200" dirty="0"/>
              <a:t> Mathematik kann binnendifferenziert in der Stammklasse unterrichtet werden</a:t>
            </a:r>
            <a:r>
              <a:rPr lang="de-CH" sz="1200" dirty="0" smtClean="0"/>
              <a:t>.</a:t>
            </a:r>
            <a:br>
              <a:rPr lang="de-CH" sz="1200" dirty="0" smtClean="0"/>
            </a:br>
            <a:r>
              <a:rPr lang="de-CH" sz="1200" dirty="0" smtClean="0"/>
              <a:t>° </a:t>
            </a:r>
            <a:r>
              <a:rPr lang="de-CH" sz="1200" dirty="0"/>
              <a:t>R</a:t>
            </a:r>
            <a:r>
              <a:rPr lang="de-CH" sz="1200" dirty="0" smtClean="0"/>
              <a:t>äume, Zeiten, Gesellschaften (RZG), Natur und Technik (NT)</a:t>
            </a:r>
            <a:endParaRPr lang="de-DE" sz="1200" b="1" dirty="0">
              <a:solidFill>
                <a:srgbClr val="0082C7"/>
              </a:solidFill>
            </a:endParaRPr>
          </a:p>
          <a:p>
            <a:pPr marL="285750" indent="-285750">
              <a:buClr>
                <a:srgbClr val="0082C7"/>
              </a:buClr>
              <a:buFont typeface="Arial Black" panose="020B0A04020102020204" pitchFamily="34" charset="0"/>
              <a:buChar char="&gt;"/>
            </a:pPr>
            <a:endParaRPr lang="de-CH" sz="1600" dirty="0"/>
          </a:p>
        </p:txBody>
      </p:sp>
    </p:spTree>
    <p:extLst>
      <p:ext uri="{BB962C8B-B14F-4D97-AF65-F5344CB8AC3E}">
        <p14:creationId xmlns:p14="http://schemas.microsoft.com/office/powerpoint/2010/main" val="3935833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solidFill>
                  <a:srgbClr val="000000"/>
                </a:solidFill>
              </a:rPr>
              <a:t>Fächer kooperative Sekundarschule KSS</a:t>
            </a:r>
            <a:endParaRPr lang="de-CH" sz="2800"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4</a:t>
            </a:fld>
            <a:endParaRPr lang="de-CH" dirty="0"/>
          </a:p>
        </p:txBody>
      </p:sp>
      <p:sp>
        <p:nvSpPr>
          <p:cNvPr id="7" name="Textfeld 6"/>
          <p:cNvSpPr txBox="1"/>
          <p:nvPr/>
        </p:nvSpPr>
        <p:spPr>
          <a:xfrm>
            <a:off x="743709" y="2271401"/>
            <a:ext cx="10184950" cy="3790781"/>
          </a:xfrm>
          <a:prstGeom prst="rect">
            <a:avLst/>
          </a:prstGeom>
          <a:solidFill>
            <a:schemeClr val="bg1">
              <a:lumMod val="85000"/>
            </a:schemeClr>
          </a:solidFill>
          <a:ln/>
          <a:extLst/>
        </p:spPr>
        <p:txBody>
          <a:bodyPr wrap="square" rtlCol="0">
            <a:spAutoFit/>
          </a:bodyPr>
          <a:lstStyle/>
          <a:p>
            <a:pPr lvl="0" eaLnBrk="0" hangingPunct="0">
              <a:spcBef>
                <a:spcPct val="20000"/>
              </a:spcBef>
              <a:buClr>
                <a:srgbClr val="0082C7"/>
              </a:buClr>
            </a:pPr>
            <a:r>
              <a:rPr lang="de-DE" b="1" kern="0" dirty="0" smtClean="0">
                <a:solidFill>
                  <a:srgbClr val="000000"/>
                </a:solidFill>
                <a:latin typeface="Arial"/>
              </a:rPr>
              <a:t>Niveaufächer </a:t>
            </a:r>
            <a:r>
              <a:rPr lang="de-DE" kern="0" dirty="0" smtClean="0">
                <a:solidFill>
                  <a:srgbClr val="000000"/>
                </a:solidFill>
                <a:latin typeface="Arial"/>
              </a:rPr>
              <a:t>Deutsch</a:t>
            </a:r>
            <a:r>
              <a:rPr lang="de-DE" kern="0" dirty="0">
                <a:solidFill>
                  <a:srgbClr val="000000"/>
                </a:solidFill>
                <a:latin typeface="Arial"/>
              </a:rPr>
              <a:t>, Englisch, Französisch und Mathematik </a:t>
            </a:r>
          </a:p>
          <a:p>
            <a:pPr marL="228594" indent="-228594">
              <a:lnSpc>
                <a:spcPct val="90000"/>
              </a:lnSpc>
              <a:spcBef>
                <a:spcPts val="1000"/>
              </a:spcBef>
              <a:buClr>
                <a:srgbClr val="0082C7"/>
              </a:buClr>
              <a:buSzPct val="80000"/>
              <a:buBlip>
                <a:blip r:embed="rId3"/>
              </a:buBlip>
            </a:pPr>
            <a:r>
              <a:rPr lang="de-DE" dirty="0"/>
              <a:t>Unterricht und Beurteilung in drei Niveaus:</a:t>
            </a:r>
            <a:br>
              <a:rPr lang="de-DE" dirty="0"/>
            </a:br>
            <a:r>
              <a:rPr lang="de-DE" dirty="0">
                <a:sym typeface="Wingdings"/>
              </a:rPr>
              <a:t></a:t>
            </a:r>
            <a:r>
              <a:rPr lang="de-DE" dirty="0"/>
              <a:t> Niveau C: grundlegende Anforderungen</a:t>
            </a:r>
            <a:br>
              <a:rPr lang="de-DE" dirty="0"/>
            </a:br>
            <a:r>
              <a:rPr lang="de-DE" dirty="0">
                <a:sym typeface="Wingdings"/>
              </a:rPr>
              <a:t> </a:t>
            </a:r>
            <a:r>
              <a:rPr lang="de-DE" dirty="0"/>
              <a:t>Niveau B: erweiterte Anforderungen</a:t>
            </a:r>
            <a:br>
              <a:rPr lang="de-DE" dirty="0"/>
            </a:br>
            <a:r>
              <a:rPr lang="de-DE" dirty="0">
                <a:sym typeface="Wingdings"/>
              </a:rPr>
              <a:t></a:t>
            </a:r>
            <a:r>
              <a:rPr lang="de-DE" dirty="0"/>
              <a:t> Niveau A: höhere Anforderungen</a:t>
            </a:r>
          </a:p>
          <a:p>
            <a:pPr marL="228594" indent="-228594">
              <a:lnSpc>
                <a:spcPct val="90000"/>
              </a:lnSpc>
              <a:spcBef>
                <a:spcPts val="1000"/>
              </a:spcBef>
              <a:buClr>
                <a:srgbClr val="0082C7"/>
              </a:buClr>
              <a:buSzPct val="80000"/>
              <a:buBlip>
                <a:blip r:embed="rId3"/>
              </a:buBlip>
            </a:pPr>
            <a:endParaRPr lang="de-DE" dirty="0"/>
          </a:p>
          <a:p>
            <a:pPr marL="228594" indent="-228594">
              <a:lnSpc>
                <a:spcPct val="90000"/>
              </a:lnSpc>
              <a:spcBef>
                <a:spcPts val="1000"/>
              </a:spcBef>
              <a:buClr>
                <a:srgbClr val="0082C7"/>
              </a:buClr>
              <a:buSzPct val="80000"/>
              <a:buBlip>
                <a:blip r:embed="rId3"/>
              </a:buBlip>
            </a:pPr>
            <a:r>
              <a:rPr lang="de-DE" dirty="0"/>
              <a:t>Stammklassenfächer Räume, Zeiten, Gesellschaften (RZG) und Natur und Technik (NT)</a:t>
            </a:r>
          </a:p>
          <a:p>
            <a:pPr marL="228594" indent="-228594">
              <a:lnSpc>
                <a:spcPct val="90000"/>
              </a:lnSpc>
              <a:spcBef>
                <a:spcPts val="1000"/>
              </a:spcBef>
              <a:buClr>
                <a:srgbClr val="0082C7"/>
              </a:buClr>
              <a:buSzPct val="80000"/>
              <a:buBlip>
                <a:blip r:embed="rId3"/>
              </a:buBlip>
            </a:pPr>
            <a:r>
              <a:rPr lang="de-DE" dirty="0"/>
              <a:t>Unterricht und Beurteilung in zwei Niveaus:</a:t>
            </a:r>
            <a:br>
              <a:rPr lang="de-DE" dirty="0"/>
            </a:br>
            <a:r>
              <a:rPr lang="de-DE" dirty="0">
                <a:sym typeface="Wingdings"/>
              </a:rPr>
              <a:t></a:t>
            </a:r>
            <a:r>
              <a:rPr lang="de-DE" dirty="0"/>
              <a:t> Niveau C: grundlegende Anforderungen</a:t>
            </a:r>
            <a:br>
              <a:rPr lang="de-DE" dirty="0"/>
            </a:br>
            <a:r>
              <a:rPr lang="de-DE" dirty="0">
                <a:sym typeface="Wingdings"/>
              </a:rPr>
              <a:t> </a:t>
            </a:r>
            <a:r>
              <a:rPr lang="de-DE" dirty="0"/>
              <a:t>Niveau </a:t>
            </a:r>
            <a:r>
              <a:rPr lang="de-DE" kern="0" dirty="0">
                <a:solidFill>
                  <a:srgbClr val="000000"/>
                </a:solidFill>
                <a:latin typeface="Arial"/>
              </a:rPr>
              <a:t>A/B: erweiterte Anforderungen</a:t>
            </a:r>
            <a:endParaRPr lang="de-DE" dirty="0">
              <a:solidFill>
                <a:srgbClr val="000000"/>
              </a:solidFill>
            </a:endParaRPr>
          </a:p>
          <a:p>
            <a:pPr marL="342900" indent="-342900" eaLnBrk="0" hangingPunct="0">
              <a:spcBef>
                <a:spcPct val="20000"/>
              </a:spcBef>
              <a:buClr>
                <a:srgbClr val="0082C7"/>
              </a:buClr>
              <a:buFont typeface="Arial Black" pitchFamily="34" charset="0"/>
              <a:buChar char="&gt;"/>
            </a:pPr>
            <a:endParaRPr lang="de-DE" kern="0" dirty="0">
              <a:solidFill>
                <a:srgbClr val="000000"/>
              </a:solidFill>
              <a:latin typeface="Arial"/>
            </a:endParaRPr>
          </a:p>
          <a:p>
            <a:pPr marL="342900" indent="-342900" eaLnBrk="0" hangingPunct="0">
              <a:spcBef>
                <a:spcPct val="20000"/>
              </a:spcBef>
              <a:buClr>
                <a:srgbClr val="0082C7"/>
              </a:buClr>
              <a:buFont typeface="Arial Black" pitchFamily="34" charset="0"/>
              <a:buChar char="&gt;"/>
            </a:pPr>
            <a:endParaRPr lang="de-DE" kern="0" dirty="0">
              <a:solidFill>
                <a:srgbClr val="000000"/>
              </a:solidFill>
              <a:latin typeface="Arial"/>
            </a:endParaRPr>
          </a:p>
        </p:txBody>
      </p:sp>
      <p:sp>
        <p:nvSpPr>
          <p:cNvPr id="8" name="Textfeld 7"/>
          <p:cNvSpPr txBox="1"/>
          <p:nvPr/>
        </p:nvSpPr>
        <p:spPr>
          <a:xfrm>
            <a:off x="743709" y="1616944"/>
            <a:ext cx="10184950" cy="400110"/>
          </a:xfrm>
          <a:prstGeom prst="rect">
            <a:avLst/>
          </a:prstGeom>
          <a:solidFill>
            <a:schemeClr val="bg1">
              <a:lumMod val="85000"/>
            </a:schemeClr>
          </a:solidFill>
          <a:ln/>
          <a:extLst/>
        </p:spPr>
        <p:txBody>
          <a:bodyPr wrap="square" rtlCol="0">
            <a:spAutoFit/>
          </a:bodyPr>
          <a:lstStyle/>
          <a:p>
            <a:pPr lvl="0" eaLnBrk="0" hangingPunct="0">
              <a:spcBef>
                <a:spcPct val="20000"/>
              </a:spcBef>
              <a:buClr>
                <a:srgbClr val="0082C7"/>
              </a:buClr>
            </a:pPr>
            <a:r>
              <a:rPr lang="de-DE" sz="2000" b="1" kern="0" dirty="0" smtClean="0">
                <a:solidFill>
                  <a:srgbClr val="000000"/>
                </a:solidFill>
                <a:latin typeface="Arial"/>
              </a:rPr>
              <a:t>Stammklassen A/B und C</a:t>
            </a:r>
            <a:endParaRPr lang="de-DE" sz="2000" b="1" kern="0" dirty="0">
              <a:solidFill>
                <a:srgbClr val="000000"/>
              </a:solidFill>
              <a:latin typeface="Arial"/>
            </a:endParaRPr>
          </a:p>
        </p:txBody>
      </p:sp>
    </p:spTree>
    <p:extLst>
      <p:ext uri="{BB962C8B-B14F-4D97-AF65-F5344CB8AC3E}">
        <p14:creationId xmlns:p14="http://schemas.microsoft.com/office/powerpoint/2010/main" val="4100543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solidFill>
                  <a:srgbClr val="000000"/>
                </a:solidFill>
              </a:rPr>
              <a:t>Information </a:t>
            </a:r>
            <a:r>
              <a:rPr lang="de-CH" sz="2800" dirty="0" smtClean="0">
                <a:solidFill>
                  <a:srgbClr val="000000"/>
                </a:solidFill>
              </a:rPr>
              <a:t>kooperative Sekundarschule KSS</a:t>
            </a:r>
            <a:endParaRPr lang="de-CH" sz="2800" dirty="0">
              <a:solidFill>
                <a:srgbClr val="0082C7"/>
              </a:solidFill>
            </a:endParaRPr>
          </a:p>
        </p:txBody>
      </p:sp>
      <p:sp>
        <p:nvSpPr>
          <p:cNvPr id="3" name="Inhaltsplatzhalter 2"/>
          <p:cNvSpPr>
            <a:spLocks noGrp="1"/>
          </p:cNvSpPr>
          <p:nvPr>
            <p:ph idx="1"/>
          </p:nvPr>
        </p:nvSpPr>
        <p:spPr>
          <a:xfrm>
            <a:off x="740255" y="1656000"/>
            <a:ext cx="3960440" cy="4248472"/>
          </a:xfrm>
          <a:solidFill>
            <a:schemeClr val="bg1">
              <a:lumMod val="85000"/>
            </a:schemeClr>
          </a:solidFill>
          <a:ln>
            <a:solidFill>
              <a:schemeClr val="bg1">
                <a:lumMod val="75000"/>
              </a:schemeClr>
            </a:solidFill>
          </a:ln>
        </p:spPr>
        <p:txBody>
          <a:bodyPr/>
          <a:lstStyle/>
          <a:p>
            <a:pPr marL="0" indent="0">
              <a:buNone/>
            </a:pPr>
            <a:r>
              <a:rPr lang="de-DE" sz="1800" b="1" dirty="0"/>
              <a:t>Inhaltliche Schwerpunkte</a:t>
            </a:r>
          </a:p>
          <a:p>
            <a:r>
              <a:rPr lang="de-DE" sz="1800" dirty="0"/>
              <a:t>Besuch der Fächer gemäss dem persönlichen Leistungsprofil </a:t>
            </a:r>
          </a:p>
          <a:p>
            <a:r>
              <a:rPr lang="de-DE" sz="1800" dirty="0"/>
              <a:t>Vorbereitung auf die Berufsbildung, auf weiterführende Schulen oder das Kurzzeitgymnasium</a:t>
            </a:r>
          </a:p>
          <a:p>
            <a:r>
              <a:rPr lang="de-DE" sz="1800" dirty="0"/>
              <a:t>Begleitung bei der Berufsfindung</a:t>
            </a:r>
          </a:p>
          <a:p>
            <a:r>
              <a:rPr lang="de-DE" sz="1800" dirty="0"/>
              <a:t>Beginn mit der Berufsmatura schon in der 3. Klasse (BM Sek+)</a:t>
            </a:r>
          </a:p>
          <a:p>
            <a:r>
              <a:rPr lang="de-DE" sz="1800" dirty="0"/>
              <a:t>Beachtung der überfachlichen Kompetenzen z.B. selbstständig arbeiten, respektvoll mit anderen umgehen und Regeln einhalten</a:t>
            </a:r>
          </a:p>
          <a:p>
            <a:pPr marL="0" indent="0">
              <a:buNone/>
            </a:pPr>
            <a:endParaRPr lang="de-CH" sz="1800"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5</a:t>
            </a:fld>
            <a:endParaRPr lang="de-CH" dirty="0"/>
          </a:p>
        </p:txBody>
      </p:sp>
      <p:pic>
        <p:nvPicPr>
          <p:cNvPr id="2050" name="Picture 2" descr="Menschen, Mädchen, Frauen, Studenten, Freunde, Studie"/>
          <p:cNvPicPr>
            <a:picLocks noChangeAspect="1" noChangeArrowheads="1"/>
          </p:cNvPicPr>
          <p:nvPr/>
        </p:nvPicPr>
        <p:blipFill rotWithShape="1">
          <a:blip r:embed="rId3">
            <a:extLst>
              <a:ext uri="{28A0092B-C50C-407E-A947-70E740481C1C}">
                <a14:useLocalDpi xmlns:a14="http://schemas.microsoft.com/office/drawing/2010/main" val="0"/>
              </a:ext>
            </a:extLst>
          </a:blip>
          <a:srcRect l="19134" t="24109" r="1055"/>
          <a:stretch/>
        </p:blipFill>
        <p:spPr bwMode="auto">
          <a:xfrm>
            <a:off x="6016209" y="2238704"/>
            <a:ext cx="5068897" cy="320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38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solidFill>
                  <a:srgbClr val="000000"/>
                </a:solidFill>
              </a:rPr>
              <a:t>Information kooperative Sekundarschule KSS</a:t>
            </a:r>
            <a:endParaRPr lang="de-CH" sz="2800" dirty="0"/>
          </a:p>
        </p:txBody>
      </p:sp>
      <p:sp>
        <p:nvSpPr>
          <p:cNvPr id="3" name="Inhaltsplatzhalter 2"/>
          <p:cNvSpPr>
            <a:spLocks noGrp="1"/>
          </p:cNvSpPr>
          <p:nvPr>
            <p:ph idx="1"/>
          </p:nvPr>
        </p:nvSpPr>
        <p:spPr>
          <a:xfrm>
            <a:off x="1102862" y="2069351"/>
            <a:ext cx="3816040" cy="3178223"/>
          </a:xfrm>
          <a:solidFill>
            <a:schemeClr val="bg1">
              <a:lumMod val="85000"/>
            </a:schemeClr>
          </a:solidFill>
        </p:spPr>
        <p:txBody>
          <a:bodyPr/>
          <a:lstStyle/>
          <a:p>
            <a:pPr marL="0" indent="0">
              <a:buNone/>
            </a:pPr>
            <a:r>
              <a:rPr lang="de-DE" sz="1800" b="1" dirty="0">
                <a:solidFill>
                  <a:srgbClr val="000000"/>
                </a:solidFill>
              </a:rPr>
              <a:t>Besondere Aspekte</a:t>
            </a:r>
          </a:p>
          <a:p>
            <a:pPr lvl="0"/>
            <a:r>
              <a:rPr lang="de-DE" sz="1800" dirty="0">
                <a:solidFill>
                  <a:srgbClr val="000000"/>
                </a:solidFill>
              </a:rPr>
              <a:t>Eine Lehrperson ist für die Klasse zuständig</a:t>
            </a:r>
          </a:p>
          <a:p>
            <a:pPr lvl="0"/>
            <a:r>
              <a:rPr lang="de-DE" sz="1800" dirty="0">
                <a:solidFill>
                  <a:srgbClr val="000000"/>
                </a:solidFill>
              </a:rPr>
              <a:t>Deutsch, Französisch, Englisch und Mathematik in separaten Niveau-Gruppen</a:t>
            </a:r>
          </a:p>
          <a:p>
            <a:r>
              <a:rPr lang="de-DE" sz="1800" dirty="0">
                <a:solidFill>
                  <a:srgbClr val="000000"/>
                </a:solidFill>
              </a:rPr>
              <a:t>Förderung entsprechend dem Niveau des Kindes</a:t>
            </a:r>
          </a:p>
          <a:p>
            <a:r>
              <a:rPr lang="de-DE" sz="1800" dirty="0">
                <a:solidFill>
                  <a:srgbClr val="000000"/>
                </a:solidFill>
              </a:rPr>
              <a:t>Integrative Förderung</a:t>
            </a:r>
          </a:p>
          <a:p>
            <a:pPr marL="0" indent="0">
              <a:buNone/>
            </a:pPr>
            <a:endParaRPr lang="de-DE" sz="1800" b="1" dirty="0">
              <a:solidFill>
                <a:srgbClr val="000000"/>
              </a:solidFill>
            </a:endParaRPr>
          </a:p>
          <a:p>
            <a:endParaRPr lang="de-CH" dirty="0"/>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6</a:t>
            </a:fld>
            <a:endParaRPr lang="de-CH" dirty="0"/>
          </a:p>
        </p:txBody>
      </p:sp>
      <p:pic>
        <p:nvPicPr>
          <p:cNvPr id="7" name="Picture 2" descr="Kinder, Gewinnen, Erfolg, Videospiel, Spiel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513" y="2083516"/>
            <a:ext cx="4746086" cy="316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3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Für wen ist die Sekundarschule geeignet?</a:t>
            </a:r>
            <a:r>
              <a:rPr lang="de-CH" sz="2800" dirty="0">
                <a:solidFill>
                  <a:srgbClr val="000000"/>
                </a:solidFill>
              </a:rPr>
              <a:t/>
            </a:r>
            <a:br>
              <a:rPr lang="de-CH" sz="2800" dirty="0">
                <a:solidFill>
                  <a:srgbClr val="000000"/>
                </a:solidFill>
              </a:rPr>
            </a:br>
            <a:endParaRPr lang="de-CH" sz="2800" dirty="0">
              <a:solidFill>
                <a:srgbClr val="0082C7"/>
              </a:solidFill>
            </a:endParaRPr>
          </a:p>
        </p:txBody>
      </p:sp>
      <p:sp>
        <p:nvSpPr>
          <p:cNvPr id="4" name="Foliennummernplatzhalter 3"/>
          <p:cNvSpPr>
            <a:spLocks noGrp="1"/>
          </p:cNvSpPr>
          <p:nvPr>
            <p:ph type="sldNum" sz="quarter" idx="10"/>
          </p:nvPr>
        </p:nvSpPr>
        <p:spPr/>
        <p:txBody>
          <a:bodyPr/>
          <a:lstStyle/>
          <a:p>
            <a:pPr>
              <a:defRPr/>
            </a:pPr>
            <a:fld id="{8F070FAD-2390-448C-8260-B652C1CEAFFA}" type="slidenum">
              <a:rPr lang="de-CH" smtClean="0"/>
              <a:pPr>
                <a:defRPr/>
              </a:pPr>
              <a:t>7</a:t>
            </a:fld>
            <a:endParaRPr lang="de-CH" dirty="0"/>
          </a:p>
        </p:txBody>
      </p:sp>
      <p:sp>
        <p:nvSpPr>
          <p:cNvPr id="5" name="Inhaltsplatzhalter 2"/>
          <p:cNvSpPr txBox="1">
            <a:spLocks/>
          </p:cNvSpPr>
          <p:nvPr/>
        </p:nvSpPr>
        <p:spPr bwMode="auto">
          <a:xfrm>
            <a:off x="1098956" y="2033780"/>
            <a:ext cx="4148595" cy="396044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2C7"/>
              </a:buClr>
              <a:buFont typeface="Arial Black" pitchFamily="34" charset="0"/>
              <a:buChar char="&gt;"/>
              <a:defRPr lang="de-CH"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82C7"/>
              </a:buClr>
              <a:buFont typeface="Arial Black" panose="020B0A04020102020204"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0082C7"/>
              </a:buClr>
              <a:buFont typeface="Arial Black" panose="020B0A04020102020204"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0082C7"/>
              </a:buClr>
              <a:buFont typeface="Arial Black" panose="020B0A04020102020204"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0082C7"/>
              </a:buClr>
              <a:buFont typeface="Arial Black" panose="020B0A04020102020204"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de-CH" sz="2000" kern="0" dirty="0">
                <a:solidFill>
                  <a:srgbClr val="000000"/>
                </a:solidFill>
              </a:rPr>
              <a:t>Genügende bis sehr gute Leistungen </a:t>
            </a:r>
          </a:p>
          <a:p>
            <a:r>
              <a:rPr lang="de-DE" sz="2000" dirty="0" smtClean="0"/>
              <a:t>Praxisbezug </a:t>
            </a:r>
            <a:r>
              <a:rPr lang="de-DE" sz="2000" dirty="0"/>
              <a:t>des Wissens ist wichtig und / oder vielseitiges Interesse</a:t>
            </a:r>
          </a:p>
          <a:p>
            <a:r>
              <a:rPr lang="de-DE" sz="2000" dirty="0">
                <a:solidFill>
                  <a:srgbClr val="000000"/>
                </a:solidFill>
              </a:rPr>
              <a:t>Freude am schulischen Lernen</a:t>
            </a:r>
            <a:endParaRPr lang="de-CH" sz="2000" kern="0" dirty="0">
              <a:solidFill>
                <a:srgbClr val="000000"/>
              </a:solidFill>
            </a:endParaRPr>
          </a:p>
          <a:p>
            <a:r>
              <a:rPr lang="de-CH" sz="2000" kern="0" dirty="0">
                <a:solidFill>
                  <a:srgbClr val="000000"/>
                </a:solidFill>
              </a:rPr>
              <a:t>Ziel: </a:t>
            </a:r>
            <a:r>
              <a:rPr lang="de-DE" sz="2000" dirty="0"/>
              <a:t>berufliche Bildung, möglicherweise mit Berufsmatura, weiterführende Schule oder Kurzeitgymnasium</a:t>
            </a:r>
            <a:endParaRPr lang="de-CH" sz="2000" kern="0" dirty="0">
              <a:solidFill>
                <a:srgbClr val="000000"/>
              </a:solidFill>
            </a:endParaRPr>
          </a:p>
          <a:p>
            <a:pPr marL="0" indent="0">
              <a:buNone/>
            </a:pPr>
            <a:endParaRPr lang="de-CH" kern="0" dirty="0"/>
          </a:p>
        </p:txBody>
      </p:sp>
      <p:pic>
        <p:nvPicPr>
          <p:cNvPr id="6" name="Picture 2" descr="Kind, Student, Videokonferenz, Computer, Moni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778" y="2033780"/>
            <a:ext cx="528058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97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Der Rektor des Gymnasiums informiert</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8</a:t>
            </a:fld>
            <a:endParaRPr lang="de-CH"/>
          </a:p>
        </p:txBody>
      </p:sp>
      <p:sp>
        <p:nvSpPr>
          <p:cNvPr id="6" name="Titel 5"/>
          <p:cNvSpPr>
            <a:spLocks noGrp="1"/>
          </p:cNvSpPr>
          <p:nvPr>
            <p:ph type="title"/>
          </p:nvPr>
        </p:nvSpPr>
        <p:spPr/>
        <p:txBody>
          <a:bodyPr/>
          <a:lstStyle/>
          <a:p>
            <a:r>
              <a:rPr lang="de-CH" sz="2800" dirty="0" smtClean="0"/>
              <a:t>Informationen zum Langzeitgymnasium</a:t>
            </a:r>
            <a:endParaRPr lang="de-CH" sz="2800" dirty="0"/>
          </a:p>
        </p:txBody>
      </p:sp>
    </p:spTree>
    <p:extLst>
      <p:ext uri="{BB962C8B-B14F-4D97-AF65-F5344CB8AC3E}">
        <p14:creationId xmlns:p14="http://schemas.microsoft.com/office/powerpoint/2010/main" val="285989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Der Berufsbotschafter informiert</a:t>
            </a:r>
            <a:endParaRPr lang="de-CH" dirty="0"/>
          </a:p>
        </p:txBody>
      </p:sp>
      <p:sp>
        <p:nvSpPr>
          <p:cNvPr id="5" name="Foliennummernplatzhalter 4"/>
          <p:cNvSpPr>
            <a:spLocks noGrp="1"/>
          </p:cNvSpPr>
          <p:nvPr>
            <p:ph type="sldNum" sz="quarter" idx="12"/>
          </p:nvPr>
        </p:nvSpPr>
        <p:spPr/>
        <p:txBody>
          <a:bodyPr/>
          <a:lstStyle/>
          <a:p>
            <a:fld id="{5D4BD758-C871-49DC-A050-36A17C18F2FA}" type="slidenum">
              <a:rPr lang="de-CH" smtClean="0"/>
              <a:t>9</a:t>
            </a:fld>
            <a:endParaRPr lang="de-CH"/>
          </a:p>
        </p:txBody>
      </p:sp>
      <p:sp>
        <p:nvSpPr>
          <p:cNvPr id="6" name="Titel 5"/>
          <p:cNvSpPr>
            <a:spLocks noGrp="1"/>
          </p:cNvSpPr>
          <p:nvPr>
            <p:ph type="title"/>
          </p:nvPr>
        </p:nvSpPr>
        <p:spPr/>
        <p:txBody>
          <a:bodyPr/>
          <a:lstStyle/>
          <a:p>
            <a:r>
              <a:rPr lang="de-CH" sz="2800" dirty="0" smtClean="0"/>
              <a:t>Informationen zur Berufsbildung</a:t>
            </a:r>
            <a:endParaRPr lang="de-CH" sz="2800" dirty="0"/>
          </a:p>
        </p:txBody>
      </p:sp>
    </p:spTree>
    <p:extLst>
      <p:ext uri="{BB962C8B-B14F-4D97-AF65-F5344CB8AC3E}">
        <p14:creationId xmlns:p14="http://schemas.microsoft.com/office/powerpoint/2010/main" val="4201069241"/>
      </p:ext>
    </p:extLst>
  </p:cSld>
  <p:clrMapOvr>
    <a:masterClrMapping/>
  </p:clrMapOvr>
</p:sld>
</file>

<file path=ppt/theme/theme1.xml><?xml version="1.0" encoding="utf-8"?>
<a:theme xmlns:a="http://schemas.openxmlformats.org/drawingml/2006/main" name="Kanton Luzern">
  <a:themeElements>
    <a:clrScheme name="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7FCAFF"/>
      </a:hlink>
      <a:folHlink>
        <a:srgbClr val="40AFFF"/>
      </a:folHlink>
    </a:clrScheme>
    <a:fontScheme name="Segoe UI">
      <a:majorFont>
        <a:latin typeface="Segoe UI fet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2808E21A-8CEB-4AD8-9B47-87429428C934}" vid="{12467E2D-BDDD-4BA1-991D-8047D18ED07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841</Words>
  <Application>Microsoft Office PowerPoint</Application>
  <PresentationFormat>Breitbild</PresentationFormat>
  <Paragraphs>109</Paragraphs>
  <Slides>11</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Adobe Heiti Std R</vt:lpstr>
      <vt:lpstr>Arial</vt:lpstr>
      <vt:lpstr>Arial Black</vt:lpstr>
      <vt:lpstr>Segoe UI</vt:lpstr>
      <vt:lpstr>Times New Roman</vt:lpstr>
      <vt:lpstr>Wingdings</vt:lpstr>
      <vt:lpstr>Kanton Luzern</vt:lpstr>
      <vt:lpstr>Informationsanalass: Welches Schulangebot soll nach der Primarschule  gewählt werden?</vt:lpstr>
      <vt:lpstr>Informationsanlass über die Angebote der Sekundarschule l </vt:lpstr>
      <vt:lpstr>Modell kooperative Sekundarschule KSS</vt:lpstr>
      <vt:lpstr>Fächer kooperative Sekundarschule KSS</vt:lpstr>
      <vt:lpstr>Information kooperative Sekundarschule KSS</vt:lpstr>
      <vt:lpstr>Information kooperative Sekundarschule KSS</vt:lpstr>
      <vt:lpstr>Für wen ist die Sekundarschule geeignet? </vt:lpstr>
      <vt:lpstr>Informationen zum Langzeitgymnasium</vt:lpstr>
      <vt:lpstr>Informationen zur Berufsbildung</vt:lpstr>
      <vt:lpstr>Anschlusslösungen </vt:lpstr>
      <vt:lpstr>PowerPoint-Präsentation</vt:lpstr>
    </vt:vector>
  </TitlesOfParts>
  <Company>Dienststelle Volksschulbildung, Bildungs- und Kulturdepartement, Kanton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Informationsanlass Bildungswege 6. Klasse KSS</dc:title>
  <dc:subject>Übertrittsverfahren  Primarschule–Sekundarschule/ Langzeitgymnasium</dc:subject>
  <dc:creator>Brun Angela </dc:creator>
  <cp:lastModifiedBy>DVS Brun Angela (Bereichsleiterin Unterricht, Beauftragte Zyklus 3)</cp:lastModifiedBy>
  <cp:revision>79</cp:revision>
  <dcterms:created xsi:type="dcterms:W3CDTF">2024-02-06T07:43:00Z</dcterms:created>
  <dcterms:modified xsi:type="dcterms:W3CDTF">2024-05-24T09:33:23Z</dcterms:modified>
</cp:coreProperties>
</file>